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12192000" cy="6858000"/>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095" autoAdjust="0"/>
  </p:normalViewPr>
  <p:slideViewPr>
    <p:cSldViewPr snapToGrid="0" showGuides="1">
      <p:cViewPr varScale="1">
        <p:scale>
          <a:sx n="64" d="100"/>
          <a:sy n="64" d="100"/>
        </p:scale>
        <p:origin x="73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767-4BC0-B151-2096BFE1599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767-4BC0-B151-2096BFE1599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767-4BC0-B151-2096BFE1599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767-4BC0-B151-2096BFE15998}"/>
              </c:ext>
            </c:extLst>
          </c:dPt>
          <c:cat>
            <c:strRef>
              <c:f>Sheet1!$A$2:$A$5</c:f>
              <c:strCache>
                <c:ptCount val="2"/>
                <c:pt idx="0">
                  <c:v>起床中</c:v>
                </c:pt>
                <c:pt idx="1">
                  <c:v>就寝中</c:v>
                </c:pt>
              </c:strCache>
            </c:strRef>
          </c:cat>
          <c:val>
            <c:numRef>
              <c:f>Sheet1!$B$2:$B$5</c:f>
              <c:numCache>
                <c:formatCode>General</c:formatCode>
                <c:ptCount val="4"/>
                <c:pt idx="0">
                  <c:v>62</c:v>
                </c:pt>
                <c:pt idx="1">
                  <c:v>38</c:v>
                </c:pt>
              </c:numCache>
            </c:numRef>
          </c:val>
          <c:extLst>
            <c:ext xmlns:c16="http://schemas.microsoft.com/office/drawing/2014/chart" uri="{C3380CC4-5D6E-409C-BE32-E72D297353CC}">
              <c16:uniqueId val="{00000008-0767-4BC0-B151-2096BFE1599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337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35400" y="0"/>
            <a:ext cx="2933700" cy="496888"/>
          </a:xfrm>
          <a:prstGeom prst="rect">
            <a:avLst/>
          </a:prstGeom>
        </p:spPr>
        <p:txBody>
          <a:bodyPr vert="horz" lIns="91440" tIns="45720" rIns="91440" bIns="45720" rtlCol="0"/>
          <a:lstStyle>
            <a:lvl1pPr algn="r">
              <a:defRPr sz="1200"/>
            </a:lvl1pPr>
          </a:lstStyle>
          <a:p>
            <a:fld id="{4B0F05A0-3B9B-4641-AEA4-AC22F6C4E049}" type="datetimeFigureOut">
              <a:rPr kumimoji="1" lang="ja-JP" altLang="en-US" smtClean="0"/>
              <a:t>2023/3/15</a:t>
            </a:fld>
            <a:endParaRPr kumimoji="1" lang="ja-JP" altLang="en-US"/>
          </a:p>
        </p:txBody>
      </p:sp>
      <p:sp>
        <p:nvSpPr>
          <p:cNvPr id="4" name="フッター プレースホルダー 3"/>
          <p:cNvSpPr>
            <a:spLocks noGrp="1"/>
          </p:cNvSpPr>
          <p:nvPr>
            <p:ph type="ftr" sz="quarter" idx="2"/>
          </p:nvPr>
        </p:nvSpPr>
        <p:spPr>
          <a:xfrm>
            <a:off x="0" y="9405938"/>
            <a:ext cx="293370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35400" y="9405938"/>
            <a:ext cx="2933700" cy="496887"/>
          </a:xfrm>
          <a:prstGeom prst="rect">
            <a:avLst/>
          </a:prstGeom>
        </p:spPr>
        <p:txBody>
          <a:bodyPr vert="horz" lIns="91440" tIns="45720" rIns="91440" bIns="45720" rtlCol="0" anchor="b"/>
          <a:lstStyle>
            <a:lvl1pPr algn="r">
              <a:defRPr sz="1200"/>
            </a:lvl1pPr>
          </a:lstStyle>
          <a:p>
            <a:fld id="{A8AD87E7-8542-4CE5-8053-AC208B4F949A}" type="slidenum">
              <a:rPr kumimoji="1" lang="ja-JP" altLang="en-US" smtClean="0"/>
              <a:t>‹#›</a:t>
            </a:fld>
            <a:endParaRPr kumimoji="1" lang="ja-JP" altLang="en-US"/>
          </a:p>
        </p:txBody>
      </p:sp>
    </p:spTree>
    <p:extLst>
      <p:ext uri="{BB962C8B-B14F-4D97-AF65-F5344CB8AC3E}">
        <p14:creationId xmlns:p14="http://schemas.microsoft.com/office/powerpoint/2010/main" val="382352644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33965" cy="496861"/>
          </a:xfrm>
          <a:prstGeom prst="rect">
            <a:avLst/>
          </a:prstGeom>
        </p:spPr>
        <p:txBody>
          <a:bodyPr vert="horz" lIns="91030" tIns="45515" rIns="91030" bIns="455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35157" y="1"/>
            <a:ext cx="2933965" cy="496861"/>
          </a:xfrm>
          <a:prstGeom prst="rect">
            <a:avLst/>
          </a:prstGeom>
        </p:spPr>
        <p:txBody>
          <a:bodyPr vert="horz" lIns="91030" tIns="45515" rIns="91030" bIns="45515" rtlCol="0"/>
          <a:lstStyle>
            <a:lvl1pPr algn="r">
              <a:defRPr sz="1200"/>
            </a:lvl1pPr>
          </a:lstStyle>
          <a:p>
            <a:fld id="{0B47A27A-7E47-4BC4-B5D3-E985CB61A43A}" type="datetimeFigureOut">
              <a:rPr kumimoji="1" lang="ja-JP" altLang="en-US" smtClean="0"/>
              <a:t>2023/3/15</a:t>
            </a:fld>
            <a:endParaRPr kumimoji="1" lang="ja-JP" altLang="en-US"/>
          </a:p>
        </p:txBody>
      </p:sp>
      <p:sp>
        <p:nvSpPr>
          <p:cNvPr id="4" name="スライド イメージ プレースホルダー 3"/>
          <p:cNvSpPr>
            <a:spLocks noGrp="1" noRot="1" noChangeAspect="1"/>
          </p:cNvSpPr>
          <p:nvPr>
            <p:ph type="sldImg" idx="2"/>
          </p:nvPr>
        </p:nvSpPr>
        <p:spPr>
          <a:xfrm>
            <a:off x="415925" y="1238250"/>
            <a:ext cx="5938838" cy="3341688"/>
          </a:xfrm>
          <a:prstGeom prst="rect">
            <a:avLst/>
          </a:prstGeom>
          <a:noFill/>
          <a:ln w="12700">
            <a:solidFill>
              <a:prstClr val="black"/>
            </a:solidFill>
          </a:ln>
        </p:spPr>
        <p:txBody>
          <a:bodyPr vert="horz" lIns="91030" tIns="45515" rIns="91030" bIns="45515" rtlCol="0" anchor="ctr"/>
          <a:lstStyle/>
          <a:p>
            <a:endParaRPr lang="ja-JP" altLang="en-US"/>
          </a:p>
        </p:txBody>
      </p:sp>
      <p:sp>
        <p:nvSpPr>
          <p:cNvPr id="5" name="ノート プレースホルダー 4"/>
          <p:cNvSpPr>
            <a:spLocks noGrp="1"/>
          </p:cNvSpPr>
          <p:nvPr>
            <p:ph type="body" sz="quarter" idx="3"/>
          </p:nvPr>
        </p:nvSpPr>
        <p:spPr>
          <a:xfrm>
            <a:off x="677069" y="4765735"/>
            <a:ext cx="5416550" cy="3899237"/>
          </a:xfrm>
          <a:prstGeom prst="rect">
            <a:avLst/>
          </a:prstGeom>
        </p:spPr>
        <p:txBody>
          <a:bodyPr vert="horz" lIns="91030" tIns="45515" rIns="91030" bIns="4551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05967"/>
            <a:ext cx="2933965" cy="496860"/>
          </a:xfrm>
          <a:prstGeom prst="rect">
            <a:avLst/>
          </a:prstGeom>
        </p:spPr>
        <p:txBody>
          <a:bodyPr vert="horz" lIns="91030" tIns="45515" rIns="91030" bIns="455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35157" y="9405967"/>
            <a:ext cx="2933965" cy="496860"/>
          </a:xfrm>
          <a:prstGeom prst="rect">
            <a:avLst/>
          </a:prstGeom>
        </p:spPr>
        <p:txBody>
          <a:bodyPr vert="horz" lIns="91030" tIns="45515" rIns="91030" bIns="45515" rtlCol="0" anchor="b"/>
          <a:lstStyle>
            <a:lvl1pPr algn="r">
              <a:defRPr sz="1200"/>
            </a:lvl1pPr>
          </a:lstStyle>
          <a:p>
            <a:fld id="{34F65920-F29E-4B5C-A092-E2E64CADE7DF}" type="slidenum">
              <a:rPr kumimoji="1" lang="ja-JP" altLang="en-US" smtClean="0"/>
              <a:t>‹#›</a:t>
            </a:fld>
            <a:endParaRPr kumimoji="1" lang="ja-JP" altLang="en-US"/>
          </a:p>
        </p:txBody>
      </p:sp>
    </p:spTree>
    <p:extLst>
      <p:ext uri="{BB962C8B-B14F-4D97-AF65-F5344CB8AC3E}">
        <p14:creationId xmlns:p14="http://schemas.microsoft.com/office/powerpoint/2010/main" val="206470159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5925" y="1238250"/>
            <a:ext cx="5938838" cy="3341688"/>
          </a:xfrm>
        </p:spPr>
      </p:sp>
      <p:sp>
        <p:nvSpPr>
          <p:cNvPr id="3" name="ノート プレースホルダー 2"/>
          <p:cNvSpPr>
            <a:spLocks noGrp="1"/>
          </p:cNvSpPr>
          <p:nvPr>
            <p:ph type="body" idx="1"/>
          </p:nvPr>
        </p:nvSpPr>
        <p:spPr/>
        <p:txBody>
          <a:bodyPr/>
          <a:lstStyle/>
          <a:p>
            <a:r>
              <a:rPr kumimoji="1" lang="ja-JP" altLang="en-US" dirty="0" smtClean="0"/>
              <a:t>みなさん、こんにちは。今日は、「家庭でできる避難訓練について」お話しさせていただきます。</a:t>
            </a:r>
            <a:endParaRPr kumimoji="1" lang="ja-JP" altLang="en-US" dirty="0"/>
          </a:p>
        </p:txBody>
      </p:sp>
    </p:spTree>
    <p:extLst>
      <p:ext uri="{BB962C8B-B14F-4D97-AF65-F5344CB8AC3E}">
        <p14:creationId xmlns:p14="http://schemas.microsoft.com/office/powerpoint/2010/main" val="1678261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5925" y="1238250"/>
            <a:ext cx="5938838" cy="3341688"/>
          </a:xfrm>
        </p:spPr>
      </p:sp>
      <p:sp>
        <p:nvSpPr>
          <p:cNvPr id="3" name="ノート プレースホルダー 2"/>
          <p:cNvSpPr>
            <a:spLocks noGrp="1"/>
          </p:cNvSpPr>
          <p:nvPr>
            <p:ph type="body" idx="1"/>
          </p:nvPr>
        </p:nvSpPr>
        <p:spPr/>
        <p:txBody>
          <a:bodyPr/>
          <a:lstStyle/>
          <a:p>
            <a:pPr defTabSz="910291">
              <a:defRPr/>
            </a:pPr>
            <a:r>
              <a:rPr kumimoji="1" lang="ja-JP" altLang="en-US" dirty="0" smtClean="0"/>
              <a:t>今日みなさんにお伝えしたいテーマが、「自宅での避難訓練の重要性」です。</a:t>
            </a:r>
          </a:p>
          <a:p>
            <a:endParaRPr kumimoji="1" lang="ja-JP" altLang="en-US" dirty="0"/>
          </a:p>
        </p:txBody>
      </p:sp>
    </p:spTree>
    <p:extLst>
      <p:ext uri="{BB962C8B-B14F-4D97-AF65-F5344CB8AC3E}">
        <p14:creationId xmlns:p14="http://schemas.microsoft.com/office/powerpoint/2010/main" val="968068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5925" y="1238250"/>
            <a:ext cx="5938838" cy="33416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問いかけ</a:t>
            </a:r>
            <a:r>
              <a:rPr kumimoji="1" lang="en-US" altLang="ja-JP" dirty="0" smtClean="0"/>
              <a:t>】</a:t>
            </a:r>
            <a:r>
              <a:rPr kumimoji="1" lang="ja-JP" altLang="en-US" dirty="0" smtClean="0"/>
              <a:t>早速ですが、ここで一つ質問です。これは、住宅火災による死者の就寝状況のグラフですが、火災発生時に、起きている方と、寝ている方どちらの方が多かったでしょうか。</a:t>
            </a:r>
            <a:endParaRPr kumimoji="1" lang="en-US" altLang="ja-JP" dirty="0" smtClean="0"/>
          </a:p>
          <a:p>
            <a:pPr defTabSz="910291">
              <a:defRPr/>
            </a:pPr>
            <a:endParaRPr kumimoji="1" lang="en-US" altLang="ja-JP" dirty="0" smtClean="0"/>
          </a:p>
          <a:p>
            <a:pPr defTabSz="910291">
              <a:defRPr/>
            </a:pPr>
            <a:r>
              <a:rPr kumimoji="1" lang="ja-JP" altLang="en-US" dirty="0" smtClean="0"/>
              <a:t>（少し市民が考える間をおいて）</a:t>
            </a:r>
            <a:endParaRPr kumimoji="1" lang="en-US" altLang="ja-JP" dirty="0" smtClean="0"/>
          </a:p>
          <a:p>
            <a:pPr defTabSz="910291">
              <a:defRPr/>
            </a:pPr>
            <a:endParaRPr kumimoji="1" lang="en-US" altLang="ja-JP" dirty="0" smtClean="0"/>
          </a:p>
          <a:p>
            <a:pPr defTabSz="910291">
              <a:defRPr/>
            </a:pPr>
            <a:r>
              <a:rPr kumimoji="1" lang="ja-JP" altLang="en-US" dirty="0" smtClean="0"/>
              <a:t>正解は、火災発生時に、起きている方の方が多いのです。</a:t>
            </a:r>
          </a:p>
          <a:p>
            <a:endParaRPr kumimoji="1" lang="ja-JP" altLang="en-US" dirty="0"/>
          </a:p>
        </p:txBody>
      </p:sp>
    </p:spTree>
    <p:extLst>
      <p:ext uri="{BB962C8B-B14F-4D97-AF65-F5344CB8AC3E}">
        <p14:creationId xmlns:p14="http://schemas.microsoft.com/office/powerpoint/2010/main" val="1707354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5925" y="1238250"/>
            <a:ext cx="5938838" cy="3341688"/>
          </a:xfrm>
        </p:spPr>
      </p:sp>
      <p:sp>
        <p:nvSpPr>
          <p:cNvPr id="3" name="ノート プレースホルダー 2"/>
          <p:cNvSpPr>
            <a:spLocks noGrp="1"/>
          </p:cNvSpPr>
          <p:nvPr>
            <p:ph type="body" idx="1"/>
          </p:nvPr>
        </p:nvSpPr>
        <p:spPr/>
        <p:txBody>
          <a:bodyPr/>
          <a:lstStyle/>
          <a:p>
            <a:pPr defTabSz="910291">
              <a:defRPr/>
            </a:pPr>
            <a:r>
              <a:rPr kumimoji="1" lang="ja-JP" altLang="en-US" dirty="0" smtClean="0"/>
              <a:t>起きているのに、火災で亡くなる方が多いのか不思議に思われる方もいらっしゃるのではないでしょうか。</a:t>
            </a:r>
          </a:p>
          <a:p>
            <a:endParaRPr kumimoji="1" lang="en-US" altLang="ja-JP" dirty="0" smtClean="0"/>
          </a:p>
          <a:p>
            <a:r>
              <a:rPr kumimoji="1" lang="ja-JP" altLang="en-US" dirty="0" smtClean="0"/>
              <a:t>起床中であれば、火災を見つけたら、速やかに避難や消火をすればいいのにと思いますよね。</a:t>
            </a:r>
            <a:endParaRPr kumimoji="1" lang="ja-JP" altLang="en-US" dirty="0"/>
          </a:p>
        </p:txBody>
      </p:sp>
    </p:spTree>
    <p:extLst>
      <p:ext uri="{BB962C8B-B14F-4D97-AF65-F5344CB8AC3E}">
        <p14:creationId xmlns:p14="http://schemas.microsoft.com/office/powerpoint/2010/main" val="2837575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5925" y="1238250"/>
            <a:ext cx="5938838" cy="3341688"/>
          </a:xfrm>
        </p:spPr>
      </p:sp>
      <p:sp>
        <p:nvSpPr>
          <p:cNvPr id="3" name="ノート プレースホルダー 2"/>
          <p:cNvSpPr>
            <a:spLocks noGrp="1"/>
          </p:cNvSpPr>
          <p:nvPr>
            <p:ph type="body" idx="1"/>
          </p:nvPr>
        </p:nvSpPr>
        <p:spPr/>
        <p:txBody>
          <a:bodyPr/>
          <a:lstStyle/>
          <a:p>
            <a:r>
              <a:rPr kumimoji="1" lang="ja-JP" altLang="en-US" dirty="0" smtClean="0"/>
              <a:t>消防職員は、火災を消火した後に、出火原因を調べるために調査を行います。</a:t>
            </a:r>
            <a:endParaRPr kumimoji="1" lang="en-US" altLang="ja-JP" dirty="0" smtClean="0"/>
          </a:p>
          <a:p>
            <a:endParaRPr kumimoji="1" lang="en-US" altLang="ja-JP" dirty="0" smtClean="0"/>
          </a:p>
          <a:p>
            <a:r>
              <a:rPr kumimoji="1" lang="ja-JP" altLang="en-US" dirty="0" smtClean="0"/>
              <a:t>その調査の中で、火災から避難することができた方の声にこのようなものがありました。</a:t>
            </a:r>
            <a:endParaRPr kumimoji="1" lang="en-US" altLang="ja-JP" dirty="0" smtClean="0"/>
          </a:p>
          <a:p>
            <a:endParaRPr kumimoji="1" lang="en-US" altLang="ja-JP" dirty="0" smtClean="0"/>
          </a:p>
          <a:p>
            <a:r>
              <a:rPr kumimoji="1" lang="ja-JP" altLang="en-US" dirty="0" smtClean="0"/>
              <a:t>（スライド読み上げ後）</a:t>
            </a:r>
            <a:endParaRPr kumimoji="1" lang="en-US" altLang="ja-JP" dirty="0" smtClean="0"/>
          </a:p>
          <a:p>
            <a:endParaRPr kumimoji="1" lang="en-US" altLang="ja-JP" dirty="0" smtClean="0"/>
          </a:p>
          <a:p>
            <a:pPr defTabSz="910291">
              <a:defRPr/>
            </a:pPr>
            <a:r>
              <a:rPr kumimoji="1" lang="ja-JP" altLang="en-US" dirty="0" smtClean="0"/>
              <a:t>ここで注目すべき点は、火災に気付いているにも関わらず、避難や消火をするわけでもなく、</a:t>
            </a:r>
            <a:r>
              <a:rPr kumimoji="1" lang="en-US" altLang="ja-JP" dirty="0" smtClean="0"/>
              <a:t>1</a:t>
            </a:r>
            <a:r>
              <a:rPr kumimoji="1" lang="ja-JP" altLang="en-US" dirty="0" smtClean="0"/>
              <a:t>階と</a:t>
            </a:r>
            <a:r>
              <a:rPr kumimoji="1" lang="en-US" altLang="ja-JP" dirty="0" smtClean="0"/>
              <a:t>2</a:t>
            </a:r>
            <a:r>
              <a:rPr kumimoji="1" lang="ja-JP" altLang="en-US" dirty="0" smtClean="0"/>
              <a:t>階を何度も往復しているという点です。</a:t>
            </a:r>
            <a:endParaRPr kumimoji="1" lang="en-US" altLang="ja-JP" dirty="0" smtClean="0"/>
          </a:p>
          <a:p>
            <a:pPr defTabSz="910291">
              <a:defRPr/>
            </a:pPr>
            <a:endParaRPr kumimoji="1" lang="en-US" altLang="ja-JP" dirty="0" smtClean="0"/>
          </a:p>
          <a:p>
            <a:pPr defTabSz="910291">
              <a:defRPr/>
            </a:pPr>
            <a:r>
              <a:rPr kumimoji="1" lang="ja-JP" altLang="en-US" dirty="0" smtClean="0"/>
              <a:t>起床中であっても、パニックになってしまうと、正常な判断ができなくなり、命を落としてしまう可能性があるのです。</a:t>
            </a:r>
            <a:endParaRPr kumimoji="1" lang="en-US" altLang="ja-JP" dirty="0" smtClean="0"/>
          </a:p>
        </p:txBody>
      </p:sp>
    </p:spTree>
    <p:extLst>
      <p:ext uri="{BB962C8B-B14F-4D97-AF65-F5344CB8AC3E}">
        <p14:creationId xmlns:p14="http://schemas.microsoft.com/office/powerpoint/2010/main" val="320126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5925" y="1238250"/>
            <a:ext cx="5938838" cy="33416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問いかけ</a:t>
            </a:r>
            <a:r>
              <a:rPr kumimoji="1" lang="en-US" altLang="ja-JP" dirty="0" smtClean="0"/>
              <a:t>】</a:t>
            </a:r>
            <a:r>
              <a:rPr kumimoji="1" lang="ja-JP" altLang="en-US" dirty="0" smtClean="0"/>
              <a:t>それでは、ここでもう一つ質問です。みなさんの自宅で火災が起きた時に「避難」、「通報」、「消火」どれを１番最初に行いますか？</a:t>
            </a:r>
            <a:endParaRPr kumimoji="1" lang="en-US" altLang="ja-JP" dirty="0" smtClean="0"/>
          </a:p>
          <a:p>
            <a:endParaRPr kumimoji="1" lang="en-US" altLang="ja-JP" dirty="0" smtClean="0"/>
          </a:p>
          <a:p>
            <a:pPr defTabSz="910291">
              <a:defRPr/>
            </a:pPr>
            <a:r>
              <a:rPr kumimoji="1" lang="ja-JP" altLang="en-US" dirty="0" smtClean="0"/>
              <a:t>（少し市民が考える間をおいて）</a:t>
            </a:r>
            <a:endParaRPr kumimoji="1" lang="en-US" altLang="ja-JP" dirty="0" smtClean="0"/>
          </a:p>
          <a:p>
            <a:pPr defTabSz="910291">
              <a:defRPr/>
            </a:pPr>
            <a:endParaRPr kumimoji="1" lang="en-US" altLang="ja-JP" dirty="0" smtClean="0"/>
          </a:p>
          <a:p>
            <a:pPr defTabSz="910291">
              <a:defRPr/>
            </a:pPr>
            <a:r>
              <a:rPr kumimoji="1" lang="ja-JP" altLang="en-US" dirty="0" smtClean="0"/>
              <a:t>どれを</a:t>
            </a:r>
            <a:r>
              <a:rPr kumimoji="1" lang="en-US" altLang="ja-JP" dirty="0" smtClean="0"/>
              <a:t>1</a:t>
            </a:r>
            <a:r>
              <a:rPr kumimoji="1" lang="ja-JP" altLang="en-US" dirty="0" smtClean="0"/>
              <a:t>番にすればよいのか迷った方もおられるのではないでしょうか。</a:t>
            </a:r>
          </a:p>
          <a:p>
            <a:endParaRPr kumimoji="1" lang="en-US" altLang="ja-JP" dirty="0" smtClean="0"/>
          </a:p>
          <a:p>
            <a:r>
              <a:rPr kumimoji="1" lang="ja-JP" altLang="en-US" dirty="0" smtClean="0"/>
              <a:t>今、迷った方は、火災発生時でもどれをするか迷って、パニックになってしまうおそれがあります。</a:t>
            </a:r>
            <a:endParaRPr kumimoji="1" lang="en-US" altLang="ja-JP" dirty="0" smtClean="0"/>
          </a:p>
          <a:p>
            <a:endParaRPr kumimoji="1" lang="en-US" altLang="ja-JP" dirty="0" smtClean="0"/>
          </a:p>
          <a:p>
            <a:r>
              <a:rPr kumimoji="1" lang="ja-JP" altLang="en-US" dirty="0" smtClean="0"/>
              <a:t>それでは、パニックにならないためには、どうすればよいでしょうか。</a:t>
            </a:r>
            <a:endParaRPr kumimoji="1" lang="en-US" altLang="ja-JP" dirty="0" smtClean="0"/>
          </a:p>
        </p:txBody>
      </p:sp>
    </p:spTree>
    <p:extLst>
      <p:ext uri="{BB962C8B-B14F-4D97-AF65-F5344CB8AC3E}">
        <p14:creationId xmlns:p14="http://schemas.microsoft.com/office/powerpoint/2010/main" val="454756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5925" y="1238250"/>
            <a:ext cx="5938838" cy="3341688"/>
          </a:xfrm>
        </p:spPr>
      </p:sp>
      <p:sp>
        <p:nvSpPr>
          <p:cNvPr id="3" name="ノート プレースホルダー 2"/>
          <p:cNvSpPr>
            <a:spLocks noGrp="1"/>
          </p:cNvSpPr>
          <p:nvPr>
            <p:ph type="body" idx="1"/>
          </p:nvPr>
        </p:nvSpPr>
        <p:spPr/>
        <p:txBody>
          <a:bodyPr/>
          <a:lstStyle/>
          <a:p>
            <a:r>
              <a:rPr kumimoji="1" lang="ja-JP" altLang="en-US" dirty="0" smtClean="0"/>
              <a:t>消防職員は、毎日このような訓練を行い、あらゆる災害に備えています。</a:t>
            </a:r>
            <a:endParaRPr kumimoji="1" lang="en-US" altLang="ja-JP" dirty="0" smtClean="0"/>
          </a:p>
          <a:p>
            <a:endParaRPr kumimoji="1" lang="en-US" altLang="ja-JP" dirty="0" smtClean="0"/>
          </a:p>
          <a:p>
            <a:r>
              <a:rPr kumimoji="1" lang="ja-JP" altLang="en-US" dirty="0" smtClean="0"/>
              <a:t>そうすることで、どのような災害であっても、平常心を保ちながら、活動することができるのです。</a:t>
            </a:r>
            <a:endParaRPr kumimoji="1" lang="en-US" altLang="ja-JP" dirty="0" smtClean="0"/>
          </a:p>
          <a:p>
            <a:endParaRPr kumimoji="1" lang="en-US" altLang="ja-JP" dirty="0" smtClean="0"/>
          </a:p>
          <a:p>
            <a:r>
              <a:rPr kumimoji="1" lang="ja-JP" altLang="en-US" dirty="0" smtClean="0"/>
              <a:t>このことから、火災発生時、パニックにならないためには、あらかじめ訓練をして備えておくことが非常に重要であるといえます。</a:t>
            </a:r>
            <a:endParaRPr kumimoji="1" lang="en-US" altLang="ja-JP" dirty="0" smtClean="0"/>
          </a:p>
        </p:txBody>
      </p:sp>
    </p:spTree>
    <p:extLst>
      <p:ext uri="{BB962C8B-B14F-4D97-AF65-F5344CB8AC3E}">
        <p14:creationId xmlns:p14="http://schemas.microsoft.com/office/powerpoint/2010/main" val="4179149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5925" y="1238250"/>
            <a:ext cx="5938838" cy="3341688"/>
          </a:xfrm>
        </p:spPr>
      </p:sp>
      <p:sp>
        <p:nvSpPr>
          <p:cNvPr id="3" name="ノート プレースホルダー 2"/>
          <p:cNvSpPr>
            <a:spLocks noGrp="1"/>
          </p:cNvSpPr>
          <p:nvPr>
            <p:ph type="body" idx="1"/>
          </p:nvPr>
        </p:nvSpPr>
        <p:spPr/>
        <p:txBody>
          <a:bodyPr/>
          <a:lstStyle/>
          <a:p>
            <a:r>
              <a:rPr kumimoji="1" lang="ja-JP" altLang="en-US" dirty="0" smtClean="0"/>
              <a:t>以上のことから、みなさんの家で、万が一火災が起きた時、自分の命を守るために、どのような行動をとるべきか、あらかじめ備えておく必要があります。</a:t>
            </a:r>
            <a:endParaRPr kumimoji="1" lang="en-US" altLang="ja-JP" dirty="0" smtClean="0"/>
          </a:p>
          <a:p>
            <a:endParaRPr kumimoji="1" lang="en-US" altLang="ja-JP" dirty="0" smtClean="0"/>
          </a:p>
          <a:p>
            <a:r>
              <a:rPr kumimoji="1" lang="ja-JP" altLang="en-US" dirty="0" smtClean="0"/>
              <a:t>そこで、皆さんも自宅での避難訓練をはじめましょう。</a:t>
            </a:r>
            <a:endParaRPr kumimoji="1" lang="en-US" altLang="ja-JP" dirty="0" smtClean="0"/>
          </a:p>
          <a:p>
            <a:endParaRPr kumimoji="1" lang="en-US" altLang="ja-JP" dirty="0" smtClean="0"/>
          </a:p>
          <a:p>
            <a:r>
              <a:rPr kumimoji="1" lang="ja-JP" altLang="en-US" dirty="0" smtClean="0"/>
              <a:t>避難訓練を行うことで、いざ火災が起きた時もパニックをおさえ、冷静に避難行動をとることができると思います。</a:t>
            </a:r>
            <a:endParaRPr kumimoji="1" lang="en-US" altLang="ja-JP" dirty="0" smtClean="0"/>
          </a:p>
          <a:p>
            <a:endParaRPr kumimoji="1" lang="en-US" altLang="ja-JP" dirty="0" smtClean="0"/>
          </a:p>
          <a:p>
            <a:r>
              <a:rPr kumimoji="1" lang="ja-JP" altLang="en-US" dirty="0" smtClean="0"/>
              <a:t>それでは、自宅での避難訓練の重要性について、わかっていただいたところで、避難のパンフレットに沿って、３つの自分事をすすめていきます。</a:t>
            </a:r>
            <a:endParaRPr kumimoji="1" lang="en-US" altLang="ja-JP" dirty="0" smtClean="0"/>
          </a:p>
          <a:p>
            <a:endParaRPr kumimoji="1" lang="en-US" altLang="ja-JP" dirty="0" smtClean="0"/>
          </a:p>
          <a:p>
            <a:endParaRPr kumimoji="1" lang="en-US" altLang="ja-JP" dirty="0" smtClean="0"/>
          </a:p>
          <a:p>
            <a:r>
              <a:rPr kumimoji="1" lang="ja-JP" altLang="en-US" dirty="0" smtClean="0"/>
              <a:t>「命を守る４タイプ診断テスト」へ進む。</a:t>
            </a:r>
            <a:endParaRPr kumimoji="1" lang="ja-JP" altLang="en-US" dirty="0"/>
          </a:p>
        </p:txBody>
      </p:sp>
    </p:spTree>
    <p:extLst>
      <p:ext uri="{BB962C8B-B14F-4D97-AF65-F5344CB8AC3E}">
        <p14:creationId xmlns:p14="http://schemas.microsoft.com/office/powerpoint/2010/main" val="2159145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1FD4D1D-97F5-4A13-86BF-E99FEA1798C6}" type="datetime1">
              <a:rPr kumimoji="1" lang="ja-JP" altLang="en-US" smtClean="0"/>
              <a:t>2023/3/15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B0B2B9-02E8-4B5E-A1EE-0E34E6FA45EF}" type="slidenum">
              <a:rPr kumimoji="1" lang="ja-JP" altLang="en-US" smtClean="0"/>
              <a:t>‹#›</a:t>
            </a:fld>
            <a:endParaRPr kumimoji="1" lang="ja-JP" altLang="en-US"/>
          </a:p>
        </p:txBody>
      </p:sp>
    </p:spTree>
    <p:extLst>
      <p:ext uri="{BB962C8B-B14F-4D97-AF65-F5344CB8AC3E}">
        <p14:creationId xmlns:p14="http://schemas.microsoft.com/office/powerpoint/2010/main" val="131685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2FAFF2A-CFCE-4DA8-8915-8FF71880A288}" type="datetime1">
              <a:rPr kumimoji="1" lang="ja-JP" altLang="en-US" smtClean="0"/>
              <a:t>2023/3/15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B0B2B9-02E8-4B5E-A1EE-0E34E6FA45EF}" type="slidenum">
              <a:rPr kumimoji="1" lang="ja-JP" altLang="en-US" smtClean="0"/>
              <a:t>‹#›</a:t>
            </a:fld>
            <a:endParaRPr kumimoji="1" lang="ja-JP" altLang="en-US"/>
          </a:p>
        </p:txBody>
      </p:sp>
    </p:spTree>
    <p:extLst>
      <p:ext uri="{BB962C8B-B14F-4D97-AF65-F5344CB8AC3E}">
        <p14:creationId xmlns:p14="http://schemas.microsoft.com/office/powerpoint/2010/main" val="3709336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1"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1"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8B1CE87-27FC-436D-BB4F-A607A38181C1}" type="datetime1">
              <a:rPr kumimoji="1" lang="ja-JP" altLang="en-US" smtClean="0"/>
              <a:t>2023/3/15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B0B2B9-02E8-4B5E-A1EE-0E34E6FA45EF}" type="slidenum">
              <a:rPr kumimoji="1" lang="ja-JP" altLang="en-US" smtClean="0"/>
              <a:t>‹#›</a:t>
            </a:fld>
            <a:endParaRPr kumimoji="1" lang="ja-JP" altLang="en-US"/>
          </a:p>
        </p:txBody>
      </p:sp>
    </p:spTree>
    <p:extLst>
      <p:ext uri="{BB962C8B-B14F-4D97-AF65-F5344CB8AC3E}">
        <p14:creationId xmlns:p14="http://schemas.microsoft.com/office/powerpoint/2010/main" val="403993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1E11894-B3BE-4063-A815-33E264431E42}" type="datetime1">
              <a:rPr kumimoji="1" lang="ja-JP" altLang="en-US" smtClean="0"/>
              <a:t>2023/3/15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B0B2B9-02E8-4B5E-A1EE-0E34E6FA45EF}" type="slidenum">
              <a:rPr kumimoji="1" lang="ja-JP" altLang="en-US" smtClean="0"/>
              <a:t>‹#›</a:t>
            </a:fld>
            <a:endParaRPr kumimoji="1" lang="ja-JP" altLang="en-US"/>
          </a:p>
        </p:txBody>
      </p:sp>
    </p:spTree>
    <p:extLst>
      <p:ext uri="{BB962C8B-B14F-4D97-AF65-F5344CB8AC3E}">
        <p14:creationId xmlns:p14="http://schemas.microsoft.com/office/powerpoint/2010/main" val="305892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0"/>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419AC9F-540B-4C66-9F44-8972614DF68F}" type="datetime1">
              <a:rPr kumimoji="1" lang="ja-JP" altLang="en-US" smtClean="0"/>
              <a:t>2023/3/15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B0B2B9-02E8-4B5E-A1EE-0E34E6FA45EF}" type="slidenum">
              <a:rPr kumimoji="1" lang="ja-JP" altLang="en-US" smtClean="0"/>
              <a:t>‹#›</a:t>
            </a:fld>
            <a:endParaRPr kumimoji="1" lang="ja-JP" altLang="en-US"/>
          </a:p>
        </p:txBody>
      </p:sp>
    </p:spTree>
    <p:extLst>
      <p:ext uri="{BB962C8B-B14F-4D97-AF65-F5344CB8AC3E}">
        <p14:creationId xmlns:p14="http://schemas.microsoft.com/office/powerpoint/2010/main" val="3100719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18F0852-163B-4AE6-995A-21F8A7FD8079}" type="datetime1">
              <a:rPr kumimoji="1" lang="ja-JP" altLang="en-US" smtClean="0"/>
              <a:t>2023/3/15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B0B2B9-02E8-4B5E-A1EE-0E34E6FA45EF}" type="slidenum">
              <a:rPr kumimoji="1" lang="ja-JP" altLang="en-US" smtClean="0"/>
              <a:t>‹#›</a:t>
            </a:fld>
            <a:endParaRPr kumimoji="1" lang="ja-JP" altLang="en-US"/>
          </a:p>
        </p:txBody>
      </p:sp>
    </p:spTree>
    <p:extLst>
      <p:ext uri="{BB962C8B-B14F-4D97-AF65-F5344CB8AC3E}">
        <p14:creationId xmlns:p14="http://schemas.microsoft.com/office/powerpoint/2010/main" val="1751942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7"/>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1"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22BE49E-AE0C-4BFF-A6BE-74BA3D25B366}" type="datetime1">
              <a:rPr kumimoji="1" lang="ja-JP" altLang="en-US" smtClean="0"/>
              <a:t>2023/3/15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1B0B2B9-02E8-4B5E-A1EE-0E34E6FA45EF}" type="slidenum">
              <a:rPr kumimoji="1" lang="ja-JP" altLang="en-US" smtClean="0"/>
              <a:t>‹#›</a:t>
            </a:fld>
            <a:endParaRPr kumimoji="1" lang="ja-JP" altLang="en-US"/>
          </a:p>
        </p:txBody>
      </p:sp>
    </p:spTree>
    <p:extLst>
      <p:ext uri="{BB962C8B-B14F-4D97-AF65-F5344CB8AC3E}">
        <p14:creationId xmlns:p14="http://schemas.microsoft.com/office/powerpoint/2010/main" val="100212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9C36CB1-CBB2-40D3-9786-8D1DE75C01BF}" type="datetime1">
              <a:rPr kumimoji="1" lang="ja-JP" altLang="en-US" smtClean="0"/>
              <a:t>2023/3/15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a:xfrm>
            <a:off x="4648200" y="6356352"/>
            <a:ext cx="2743200" cy="365125"/>
          </a:xfrm>
        </p:spPr>
        <p:txBody>
          <a:bodyPr/>
          <a:lstStyle>
            <a:lvl1pPr algn="ctr">
              <a:defRPr sz="1600">
                <a:latin typeface="BIZ UDPゴシック" panose="020B0400000000000000" pitchFamily="50" charset="-128"/>
                <a:ea typeface="BIZ UDPゴシック" panose="020B0400000000000000" pitchFamily="50" charset="-128"/>
              </a:defRPr>
            </a:lvl1pPr>
          </a:lstStyle>
          <a:p>
            <a:fld id="{81B0B2B9-02E8-4B5E-A1EE-0E34E6FA45EF}" type="slidenum">
              <a:rPr lang="ja-JP" altLang="en-US" smtClean="0"/>
              <a:pPr/>
              <a:t>‹#›</a:t>
            </a:fld>
            <a:endParaRPr lang="ja-JP" altLang="en-US"/>
          </a:p>
        </p:txBody>
      </p:sp>
    </p:spTree>
    <p:extLst>
      <p:ext uri="{BB962C8B-B14F-4D97-AF65-F5344CB8AC3E}">
        <p14:creationId xmlns:p14="http://schemas.microsoft.com/office/powerpoint/2010/main" val="2603524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0565CF-68A0-4971-8293-5651C3EBD7B4}" type="datetime1">
              <a:rPr kumimoji="1" lang="ja-JP" altLang="en-US" smtClean="0"/>
              <a:t>2023/3/15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1B0B2B9-02E8-4B5E-A1EE-0E34E6FA45EF}" type="slidenum">
              <a:rPr kumimoji="1" lang="ja-JP" altLang="en-US" smtClean="0"/>
              <a:t>‹#›</a:t>
            </a:fld>
            <a:endParaRPr kumimoji="1" lang="ja-JP" altLang="en-US"/>
          </a:p>
        </p:txBody>
      </p:sp>
    </p:spTree>
    <p:extLst>
      <p:ext uri="{BB962C8B-B14F-4D97-AF65-F5344CB8AC3E}">
        <p14:creationId xmlns:p14="http://schemas.microsoft.com/office/powerpoint/2010/main" val="289696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CB6E9D8-6DB7-4D7A-B996-CD999E3B5F33}" type="datetime1">
              <a:rPr kumimoji="1" lang="ja-JP" altLang="en-US" smtClean="0"/>
              <a:t>2023/3/15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B0B2B9-02E8-4B5E-A1EE-0E34E6FA45EF}" type="slidenum">
              <a:rPr kumimoji="1" lang="ja-JP" altLang="en-US" smtClean="0"/>
              <a:t>‹#›</a:t>
            </a:fld>
            <a:endParaRPr kumimoji="1" lang="ja-JP" altLang="en-US"/>
          </a:p>
        </p:txBody>
      </p:sp>
    </p:spTree>
    <p:extLst>
      <p:ext uri="{BB962C8B-B14F-4D97-AF65-F5344CB8AC3E}">
        <p14:creationId xmlns:p14="http://schemas.microsoft.com/office/powerpoint/2010/main" val="2156520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A982E44-8C53-4A56-A304-E3B5B84D0C4A}" type="datetime1">
              <a:rPr kumimoji="1" lang="ja-JP" altLang="en-US" smtClean="0"/>
              <a:t>2023/3/15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B0B2B9-02E8-4B5E-A1EE-0E34E6FA45EF}" type="slidenum">
              <a:rPr kumimoji="1" lang="ja-JP" altLang="en-US" smtClean="0"/>
              <a:t>‹#›</a:t>
            </a:fld>
            <a:endParaRPr kumimoji="1" lang="ja-JP" altLang="en-US"/>
          </a:p>
        </p:txBody>
      </p:sp>
    </p:spTree>
    <p:extLst>
      <p:ext uri="{BB962C8B-B14F-4D97-AF65-F5344CB8AC3E}">
        <p14:creationId xmlns:p14="http://schemas.microsoft.com/office/powerpoint/2010/main" val="2913756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38616-02CD-4019-8D81-CB51B09EF39A}" type="datetime1">
              <a:rPr kumimoji="1" lang="ja-JP" altLang="en-US" smtClean="0"/>
              <a:t>2023/3/15</a:t>
            </a:fld>
            <a:endParaRPr kumimoji="1" lang="ja-JP" altLang="en-US"/>
          </a:p>
        </p:txBody>
      </p:sp>
      <p:sp>
        <p:nvSpPr>
          <p:cNvPr id="5" name="フッター プレースホルダー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0B2B9-02E8-4B5E-A1EE-0E34E6FA45EF}" type="slidenum">
              <a:rPr kumimoji="1" lang="ja-JP" altLang="en-US" smtClean="0"/>
              <a:t>‹#›</a:t>
            </a:fld>
            <a:endParaRPr kumimoji="1" lang="ja-JP" altLang="en-US"/>
          </a:p>
        </p:txBody>
      </p:sp>
    </p:spTree>
    <p:extLst>
      <p:ext uri="{BB962C8B-B14F-4D97-AF65-F5344CB8AC3E}">
        <p14:creationId xmlns:p14="http://schemas.microsoft.com/office/powerpoint/2010/main" val="1350052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6525" y="85722"/>
            <a:ext cx="1645604" cy="2529463"/>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0657" y="4076673"/>
            <a:ext cx="3959425" cy="2549681"/>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613" y="308410"/>
            <a:ext cx="2779732" cy="2136087"/>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313" y="3950208"/>
            <a:ext cx="1782609" cy="2688336"/>
          </a:xfrm>
          <a:prstGeom prst="rect">
            <a:avLst/>
          </a:prstGeom>
        </p:spPr>
      </p:pic>
      <p:sp>
        <p:nvSpPr>
          <p:cNvPr id="9" name="タイトル 1"/>
          <p:cNvSpPr txBox="1">
            <a:spLocks/>
          </p:cNvSpPr>
          <p:nvPr/>
        </p:nvSpPr>
        <p:spPr>
          <a:xfrm>
            <a:off x="1658913" y="2889355"/>
            <a:ext cx="8874177" cy="1079291"/>
          </a:xfrm>
          <a:prstGeom prst="rect">
            <a:avLst/>
          </a:prstGeom>
          <a:solidFill>
            <a:srgbClr val="92D050"/>
          </a:solidFill>
        </p:spPr>
        <p:txBody>
          <a:bodyPr anchor="ct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b="1">
                <a:latin typeface="BIZ UDPゴシック" panose="020B0400000000000000" pitchFamily="50" charset="-128"/>
                <a:ea typeface="BIZ UDPゴシック" panose="020B0400000000000000" pitchFamily="50" charset="-128"/>
              </a:rPr>
              <a:t>家庭でできる</a:t>
            </a:r>
            <a:r>
              <a:rPr lang="ja-JP" altLang="en-US" b="1">
                <a:solidFill>
                  <a:srgbClr val="FF0000"/>
                </a:solidFill>
                <a:latin typeface="BIZ UDPゴシック" panose="020B0400000000000000" pitchFamily="50" charset="-128"/>
                <a:ea typeface="BIZ UDPゴシック" panose="020B0400000000000000" pitchFamily="50" charset="-128"/>
              </a:rPr>
              <a:t>避難訓練</a:t>
            </a:r>
            <a:r>
              <a:rPr lang="ja-JP" altLang="en-US" b="1">
                <a:latin typeface="BIZ UDPゴシック" panose="020B0400000000000000" pitchFamily="50" charset="-128"/>
                <a:ea typeface="BIZ UDPゴシック" panose="020B0400000000000000" pitchFamily="50" charset="-128"/>
              </a:rPr>
              <a:t>について</a:t>
            </a:r>
            <a:endParaRPr lang="ja-JP" altLang="en-US" b="1" dirty="0">
              <a:latin typeface="BIZ UDPゴシック" panose="020B0400000000000000" pitchFamily="50" charset="-128"/>
              <a:ea typeface="BIZ UDPゴシック" panose="020B0400000000000000" pitchFamily="50" charset="-128"/>
            </a:endParaRPr>
          </a:p>
        </p:txBody>
      </p:sp>
      <p:sp>
        <p:nvSpPr>
          <p:cNvPr id="2" name="テキスト ボックス 1"/>
          <p:cNvSpPr txBox="1"/>
          <p:nvPr/>
        </p:nvSpPr>
        <p:spPr>
          <a:xfrm>
            <a:off x="11314837" y="0"/>
            <a:ext cx="877163" cy="369332"/>
          </a:xfrm>
          <a:prstGeom prst="rect">
            <a:avLst/>
          </a:prstGeom>
          <a:noFill/>
        </p:spPr>
        <p:txBody>
          <a:bodyPr wrap="none" rtlCol="0">
            <a:spAutoFit/>
          </a:bodyPr>
          <a:lstStyle/>
          <a:p>
            <a:r>
              <a:rPr kumimoji="1" lang="ja-JP" altLang="en-US" dirty="0" smtClean="0"/>
              <a:t>別紙２</a:t>
            </a:r>
            <a:endParaRPr kumimoji="1" lang="ja-JP" altLang="en-US" dirty="0"/>
          </a:p>
        </p:txBody>
      </p:sp>
    </p:spTree>
    <p:extLst>
      <p:ext uri="{BB962C8B-B14F-4D97-AF65-F5344CB8AC3E}">
        <p14:creationId xmlns:p14="http://schemas.microsoft.com/office/powerpoint/2010/main" val="859248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929" y="3475162"/>
            <a:ext cx="3127073" cy="3041463"/>
          </a:xfrm>
          <a:prstGeom prst="rect">
            <a:avLst/>
          </a:prstGeom>
        </p:spPr>
      </p:pic>
      <p:sp>
        <p:nvSpPr>
          <p:cNvPr id="2" name="タイトル 1"/>
          <p:cNvSpPr>
            <a:spLocks noGrp="1"/>
          </p:cNvSpPr>
          <p:nvPr>
            <p:ph type="title"/>
          </p:nvPr>
        </p:nvSpPr>
        <p:spPr>
          <a:xfrm>
            <a:off x="0" y="2"/>
            <a:ext cx="12192000" cy="792479"/>
          </a:xfrm>
          <a:solidFill>
            <a:srgbClr val="92D050"/>
          </a:solidFill>
        </p:spPr>
        <p:txBody>
          <a:bodyPr/>
          <a:lstStyle/>
          <a:p>
            <a:pPr algn="ctr"/>
            <a:r>
              <a:rPr kumimoji="1" lang="ja-JP" altLang="en-US" dirty="0" smtClean="0">
                <a:latin typeface="BIZ UDPゴシック" panose="020B0400000000000000" pitchFamily="50" charset="-128"/>
                <a:ea typeface="BIZ UDPゴシック" panose="020B0400000000000000" pitchFamily="50" charset="-128"/>
              </a:rPr>
              <a:t>本日お伝えしたいこと</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1082541" y="2807616"/>
            <a:ext cx="9880980" cy="923330"/>
          </a:xfrm>
          <a:prstGeom prst="rect">
            <a:avLst/>
          </a:prstGeom>
          <a:noFill/>
        </p:spPr>
        <p:txBody>
          <a:bodyPr wrap="square" rtlCol="0">
            <a:spAutoFit/>
          </a:bodyPr>
          <a:lstStyle/>
          <a:p>
            <a:pPr algn="ctr"/>
            <a:r>
              <a:rPr lang="ja-JP" altLang="en-US" sz="5400" b="1" u="sng" dirty="0">
                <a:latin typeface="BIZ UDPゴシック" panose="020B0400000000000000" pitchFamily="50" charset="-128"/>
                <a:ea typeface="BIZ UDPゴシック" panose="020B0400000000000000" pitchFamily="50" charset="-128"/>
              </a:rPr>
              <a:t>自宅での避難訓練の重要性</a:t>
            </a: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517" y="4643290"/>
            <a:ext cx="1377380" cy="2117175"/>
          </a:xfrm>
          <a:prstGeom prst="rect">
            <a:avLst/>
          </a:prstGeom>
        </p:spPr>
      </p:pic>
    </p:spTree>
    <p:extLst>
      <p:ext uri="{BB962C8B-B14F-4D97-AF65-F5344CB8AC3E}">
        <p14:creationId xmlns:p14="http://schemas.microsoft.com/office/powerpoint/2010/main" val="1727156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12192000" cy="792479"/>
          </a:xfrm>
          <a:solidFill>
            <a:srgbClr val="92D050"/>
          </a:solidFill>
        </p:spPr>
        <p:txBody>
          <a:bodyPr/>
          <a:lstStyle/>
          <a:p>
            <a:pPr algn="ctr"/>
            <a:r>
              <a:rPr kumimoji="1" lang="ja-JP" altLang="en-US" dirty="0" smtClean="0">
                <a:latin typeface="BIZ UDPゴシック" panose="020B0400000000000000" pitchFamily="50" charset="-128"/>
                <a:ea typeface="BIZ UDPゴシック" panose="020B0400000000000000" pitchFamily="50" charset="-128"/>
              </a:rPr>
              <a:t>質問①</a:t>
            </a:r>
            <a:endParaRPr kumimoji="1" lang="ja-JP" altLang="en-US" dirty="0">
              <a:latin typeface="BIZ UDPゴシック" panose="020B0400000000000000" pitchFamily="50" charset="-128"/>
              <a:ea typeface="BIZ UDPゴシック" panose="020B0400000000000000" pitchFamily="50" charset="-128"/>
            </a:endParaRPr>
          </a:p>
        </p:txBody>
      </p:sp>
      <p:graphicFrame>
        <p:nvGraphicFramePr>
          <p:cNvPr id="7" name="グラフ 6"/>
          <p:cNvGraphicFramePr/>
          <p:nvPr>
            <p:extLst>
              <p:ext uri="{D42A27DB-BD31-4B8C-83A1-F6EECF244321}">
                <p14:modId xmlns:p14="http://schemas.microsoft.com/office/powerpoint/2010/main" val="1766749184"/>
              </p:ext>
            </p:extLst>
          </p:nvPr>
        </p:nvGraphicFramePr>
        <p:xfrm>
          <a:off x="2169537" y="1393344"/>
          <a:ext cx="7852925" cy="5141271"/>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4158397" y="3126402"/>
            <a:ext cx="1415772" cy="1015663"/>
          </a:xfrm>
          <a:prstGeom prst="rect">
            <a:avLst/>
          </a:prstGeom>
          <a:noFill/>
        </p:spPr>
        <p:txBody>
          <a:bodyPr wrap="none" rtlCol="0">
            <a:spAutoFit/>
          </a:bodyPr>
          <a:lstStyle/>
          <a:p>
            <a:r>
              <a:rPr lang="ja-JP" altLang="en-US" sz="3200" b="1" dirty="0"/>
              <a:t>就寝中</a:t>
            </a:r>
            <a:endParaRPr lang="en-US" altLang="ja-JP" sz="3200" b="1" dirty="0"/>
          </a:p>
          <a:p>
            <a:r>
              <a:rPr lang="ja-JP" altLang="en-US" sz="2800" b="1" dirty="0"/>
              <a:t>３８％</a:t>
            </a:r>
          </a:p>
        </p:txBody>
      </p:sp>
      <p:sp>
        <p:nvSpPr>
          <p:cNvPr id="9" name="テキスト ボックス 8"/>
          <p:cNvSpPr txBox="1"/>
          <p:nvPr/>
        </p:nvSpPr>
        <p:spPr>
          <a:xfrm>
            <a:off x="6452724" y="3949362"/>
            <a:ext cx="1415772" cy="1015663"/>
          </a:xfrm>
          <a:prstGeom prst="rect">
            <a:avLst/>
          </a:prstGeom>
          <a:noFill/>
        </p:spPr>
        <p:txBody>
          <a:bodyPr wrap="none" rtlCol="0">
            <a:spAutoFit/>
          </a:bodyPr>
          <a:lstStyle/>
          <a:p>
            <a:r>
              <a:rPr lang="ja-JP" altLang="en-US" sz="3200" b="1" dirty="0"/>
              <a:t>起床中</a:t>
            </a:r>
            <a:endParaRPr lang="en-US" altLang="ja-JP" sz="3200" b="1" dirty="0"/>
          </a:p>
          <a:p>
            <a:r>
              <a:rPr lang="ja-JP" altLang="en-US" sz="2800" b="1" dirty="0"/>
              <a:t>６２％</a:t>
            </a:r>
          </a:p>
        </p:txBody>
      </p:sp>
      <p:sp>
        <p:nvSpPr>
          <p:cNvPr id="5" name="正方形/長方形 4"/>
          <p:cNvSpPr/>
          <p:nvPr/>
        </p:nvSpPr>
        <p:spPr>
          <a:xfrm>
            <a:off x="2924791" y="950314"/>
            <a:ext cx="5884944" cy="584775"/>
          </a:xfrm>
          <a:prstGeom prst="rect">
            <a:avLst/>
          </a:prstGeom>
        </p:spPr>
        <p:txBody>
          <a:bodyPr wrap="none">
            <a:spAutoFit/>
          </a:bodyPr>
          <a:lstStyle/>
          <a:p>
            <a:r>
              <a:rPr lang="ja-JP" altLang="en-US" sz="3200" dirty="0">
                <a:latin typeface="BIZ UDPゴシック" panose="020B0400000000000000" pitchFamily="50" charset="-128"/>
                <a:ea typeface="BIZ UDPゴシック" panose="020B0400000000000000" pitchFamily="50" charset="-128"/>
              </a:rPr>
              <a:t>住宅火災による死者の就寝状況</a:t>
            </a:r>
            <a:endParaRPr lang="ja-JP" altLang="en-US" sz="3200" dirty="0"/>
          </a:p>
        </p:txBody>
      </p:sp>
    </p:spTree>
    <p:extLst>
      <p:ext uri="{BB962C8B-B14F-4D97-AF65-F5344CB8AC3E}">
        <p14:creationId xmlns:p14="http://schemas.microsoft.com/office/powerpoint/2010/main" val="33476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形吹き出し 4"/>
          <p:cNvSpPr/>
          <p:nvPr/>
        </p:nvSpPr>
        <p:spPr>
          <a:xfrm>
            <a:off x="352927" y="352927"/>
            <a:ext cx="10331116" cy="2785551"/>
          </a:xfrm>
          <a:prstGeom prst="wedgeEllipseCallout">
            <a:avLst>
              <a:gd name="adj1" fmla="val 34800"/>
              <a:gd name="adj2" fmla="val 82737"/>
            </a:avLst>
          </a:prstGeom>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4400" dirty="0">
                <a:solidFill>
                  <a:schemeClr val="tx1"/>
                </a:solidFill>
                <a:latin typeface="BIZ UDPゴシック" panose="020B0400000000000000" pitchFamily="50" charset="-128"/>
                <a:ea typeface="BIZ UDPゴシック" panose="020B0400000000000000" pitchFamily="50" charset="-128"/>
              </a:rPr>
              <a:t>どうして起床中なのに、</a:t>
            </a:r>
            <a:endParaRPr lang="en-US" altLang="ja-JP" sz="4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4400" dirty="0">
                <a:solidFill>
                  <a:schemeClr val="tx1"/>
                </a:solidFill>
                <a:latin typeface="BIZ UDPゴシック" panose="020B0400000000000000" pitchFamily="50" charset="-128"/>
                <a:ea typeface="BIZ UDPゴシック" panose="020B0400000000000000" pitchFamily="50" charset="-128"/>
              </a:rPr>
              <a:t>火災</a:t>
            </a:r>
            <a:r>
              <a:rPr lang="ja-JP" altLang="en-US" sz="4400" dirty="0" smtClean="0">
                <a:solidFill>
                  <a:schemeClr val="tx1"/>
                </a:solidFill>
                <a:latin typeface="BIZ UDPゴシック" panose="020B0400000000000000" pitchFamily="50" charset="-128"/>
                <a:ea typeface="BIZ UDPゴシック" panose="020B0400000000000000" pitchFamily="50" charset="-128"/>
              </a:rPr>
              <a:t>で</a:t>
            </a:r>
            <a:r>
              <a:rPr lang="ja-JP" altLang="en-US" sz="4400" dirty="0">
                <a:solidFill>
                  <a:schemeClr val="tx1"/>
                </a:solidFill>
                <a:latin typeface="BIZ UDPゴシック" panose="020B0400000000000000" pitchFamily="50" charset="-128"/>
                <a:ea typeface="BIZ UDPゴシック" panose="020B0400000000000000" pitchFamily="50" charset="-128"/>
              </a:rPr>
              <a:t>亡くなってしまうの？</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3474" y="3798762"/>
            <a:ext cx="2701303" cy="3059239"/>
          </a:xfrm>
          <a:prstGeom prst="rect">
            <a:avLst/>
          </a:prstGeom>
        </p:spPr>
      </p:pic>
    </p:spTree>
    <p:extLst>
      <p:ext uri="{BB962C8B-B14F-4D97-AF65-F5344CB8AC3E}">
        <p14:creationId xmlns:p14="http://schemas.microsoft.com/office/powerpoint/2010/main" val="3066154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0" y="2"/>
            <a:ext cx="12192000" cy="792479"/>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a:latin typeface="BIZ UDPゴシック" panose="020B0400000000000000" pitchFamily="50" charset="-128"/>
                <a:ea typeface="BIZ UDPゴシック" panose="020B0400000000000000" pitchFamily="50" charset="-128"/>
              </a:rPr>
              <a:t>火元者</a:t>
            </a:r>
            <a:r>
              <a:rPr lang="ja-JP" altLang="en-US" dirty="0" smtClean="0">
                <a:latin typeface="BIZ UDPゴシック" panose="020B0400000000000000" pitchFamily="50" charset="-128"/>
                <a:ea typeface="BIZ UDPゴシック" panose="020B0400000000000000" pitchFamily="50" charset="-128"/>
              </a:rPr>
              <a:t>の声から</a:t>
            </a:r>
            <a:endParaRPr lang="ja-JP" altLang="en-US" dirty="0">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449830" y="2796292"/>
            <a:ext cx="11292340" cy="1692771"/>
          </a:xfrm>
          <a:prstGeom prst="rect">
            <a:avLst/>
          </a:prstGeom>
          <a:noFill/>
        </p:spPr>
        <p:txBody>
          <a:bodyPr wrap="square" rtlCol="0">
            <a:spAutoFit/>
          </a:bodyPr>
          <a:lstStyle/>
          <a:p>
            <a:r>
              <a:rPr lang="ja-JP" altLang="en-US" sz="4000" b="1" dirty="0" smtClean="0">
                <a:latin typeface="BIZ UDPゴシック" panose="020B0400000000000000" pitchFamily="50" charset="-128"/>
                <a:ea typeface="BIZ UDPゴシック" panose="020B0400000000000000" pitchFamily="50" charset="-128"/>
              </a:rPr>
              <a:t>「</a:t>
            </a:r>
            <a:r>
              <a:rPr lang="ja-JP" altLang="en-US" sz="4000" b="1" dirty="0">
                <a:latin typeface="BIZ UDPゴシック" panose="020B0400000000000000" pitchFamily="50" charset="-128"/>
                <a:ea typeface="BIZ UDPゴシック" panose="020B0400000000000000" pitchFamily="50" charset="-128"/>
              </a:rPr>
              <a:t>パニックになり</a:t>
            </a:r>
            <a:r>
              <a:rPr lang="ja-JP" altLang="en-US" sz="4000" b="1" u="wavyDbl" dirty="0">
                <a:uFill>
                  <a:solidFill>
                    <a:srgbClr val="FF0000"/>
                  </a:solidFill>
                </a:uFill>
                <a:latin typeface="BIZ UDPゴシック" panose="020B0400000000000000" pitchFamily="50" charset="-128"/>
                <a:ea typeface="BIZ UDPゴシック" panose="020B0400000000000000" pitchFamily="50" charset="-128"/>
              </a:rPr>
              <a:t>１階と２階を何度も往復し</a:t>
            </a:r>
            <a:r>
              <a:rPr lang="ja-JP" altLang="en-US" sz="4000" b="1" dirty="0" smtClean="0">
                <a:latin typeface="BIZ UDPゴシック" panose="020B0400000000000000" pitchFamily="50" charset="-128"/>
                <a:ea typeface="BIZ UDPゴシック" panose="020B0400000000000000" pitchFamily="50" charset="-128"/>
              </a:rPr>
              <a:t>、何度も</a:t>
            </a:r>
            <a:endParaRPr lang="en-US" altLang="ja-JP" sz="4000" b="1" dirty="0" smtClean="0">
              <a:latin typeface="BIZ UDPゴシック" panose="020B0400000000000000" pitchFamily="50" charset="-128"/>
              <a:ea typeface="BIZ UDPゴシック" panose="020B0400000000000000" pitchFamily="50" charset="-128"/>
            </a:endParaRPr>
          </a:p>
          <a:p>
            <a:endParaRPr lang="en-US" altLang="ja-JP" sz="2000" b="1" dirty="0">
              <a:latin typeface="BIZ UDPゴシック" panose="020B0400000000000000" pitchFamily="50" charset="-128"/>
              <a:ea typeface="BIZ UDPゴシック" panose="020B0400000000000000" pitchFamily="50" charset="-128"/>
            </a:endParaRPr>
          </a:p>
          <a:p>
            <a:r>
              <a:rPr lang="ja-JP" altLang="en-US" sz="4000" b="1" dirty="0" smtClean="0">
                <a:latin typeface="BIZ UDPゴシック" panose="020B0400000000000000" pitchFamily="50" charset="-128"/>
                <a:ea typeface="BIZ UDPゴシック" panose="020B0400000000000000" pitchFamily="50" charset="-128"/>
              </a:rPr>
              <a:t>１１９番</a:t>
            </a:r>
            <a:r>
              <a:rPr lang="ja-JP" altLang="en-US" sz="4000" b="1" dirty="0">
                <a:latin typeface="BIZ UDPゴシック" panose="020B0400000000000000" pitchFamily="50" charset="-128"/>
                <a:ea typeface="BIZ UDPゴシック" panose="020B0400000000000000" pitchFamily="50" charset="-128"/>
              </a:rPr>
              <a:t>通報したつもりが</a:t>
            </a:r>
            <a:r>
              <a:rPr lang="ja-JP" altLang="en-US" sz="4000" b="1" dirty="0" smtClean="0">
                <a:latin typeface="BIZ UDPゴシック" panose="020B0400000000000000" pitchFamily="50" charset="-128"/>
                <a:ea typeface="BIZ UDPゴシック" panose="020B0400000000000000" pitchFamily="50" charset="-128"/>
              </a:rPr>
              <a:t>、一向に</a:t>
            </a:r>
            <a:r>
              <a:rPr lang="ja-JP" altLang="en-US" sz="4000" b="1" dirty="0">
                <a:latin typeface="BIZ UDPゴシック" panose="020B0400000000000000" pitchFamily="50" charset="-128"/>
                <a:ea typeface="BIZ UDPゴシック" panose="020B0400000000000000" pitchFamily="50" charset="-128"/>
              </a:rPr>
              <a:t>つながらない」</a:t>
            </a:r>
          </a:p>
        </p:txBody>
      </p:sp>
    </p:spTree>
    <p:extLst>
      <p:ext uri="{BB962C8B-B14F-4D97-AF65-F5344CB8AC3E}">
        <p14:creationId xmlns:p14="http://schemas.microsoft.com/office/powerpoint/2010/main" val="3555914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28334"/>
            <a:ext cx="12192000" cy="792479"/>
          </a:xfrm>
          <a:solidFill>
            <a:srgbClr val="92D050"/>
          </a:solidFill>
        </p:spPr>
        <p:txBody>
          <a:bodyPr/>
          <a:lstStyle/>
          <a:p>
            <a:pPr algn="ctr"/>
            <a:r>
              <a:rPr kumimoji="1" lang="ja-JP" altLang="en-US" dirty="0" smtClean="0">
                <a:latin typeface="BIZ UDPゴシック" panose="020B0400000000000000" pitchFamily="50" charset="-128"/>
                <a:ea typeface="BIZ UDPゴシック" panose="020B0400000000000000" pitchFamily="50" charset="-128"/>
              </a:rPr>
              <a:t>質問②</a:t>
            </a:r>
            <a:endParaRPr kumimoji="1" lang="ja-JP" altLang="en-US" dirty="0">
              <a:latin typeface="BIZ UDPゴシック" panose="020B0400000000000000" pitchFamily="50" charset="-128"/>
              <a:ea typeface="BIZ UDPゴシック" panose="020B0400000000000000" pitchFamily="50" charset="-128"/>
            </a:endParaRPr>
          </a:p>
        </p:txBody>
      </p:sp>
      <p:grpSp>
        <p:nvGrpSpPr>
          <p:cNvPr id="3" name="グループ化 2"/>
          <p:cNvGrpSpPr/>
          <p:nvPr/>
        </p:nvGrpSpPr>
        <p:grpSpPr>
          <a:xfrm>
            <a:off x="1304049" y="1684421"/>
            <a:ext cx="9508332" cy="4754411"/>
            <a:chOff x="854868" y="1023344"/>
            <a:chExt cx="10410824" cy="5479655"/>
          </a:xfrm>
        </p:grpSpPr>
        <p:pic>
          <p:nvPicPr>
            <p:cNvPr id="10" name="Picture 2">
              <a:extLst>
                <a:ext uri="{FF2B5EF4-FFF2-40B4-BE49-F238E27FC236}">
                  <a16:creationId xmlns:a16="http://schemas.microsoft.com/office/drawing/2014/main" id="{59A04EE9-0B9A-4AEF-C9B1-FC633A065B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6719" y="3082029"/>
              <a:ext cx="3228973" cy="33387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0E25F59D-A1D1-C0C9-504D-2657FC10CA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9835" y="1023344"/>
              <a:ext cx="4229100" cy="32722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A2A61F2A-755B-349E-D5D2-4C9A9532A3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868" y="3157788"/>
              <a:ext cx="4117182" cy="3345211"/>
            </a:xfrm>
            <a:prstGeom prst="rect">
              <a:avLst/>
            </a:prstGeom>
            <a:noFill/>
            <a:extLst>
              <a:ext uri="{909E8E84-426E-40DD-AFC4-6F175D3DCCD1}">
                <a14:hiddenFill xmlns:a14="http://schemas.microsoft.com/office/drawing/2010/main">
                  <a:solidFill>
                    <a:srgbClr val="FFFFFF"/>
                  </a:solidFill>
                </a14:hiddenFill>
              </a:ext>
            </a:extLst>
          </p:spPr>
        </p:pic>
        <p:sp>
          <p:nvSpPr>
            <p:cNvPr id="13" name="四角形: 角を丸くする 4">
              <a:extLst>
                <a:ext uri="{FF2B5EF4-FFF2-40B4-BE49-F238E27FC236}">
                  <a16:creationId xmlns:a16="http://schemas.microsoft.com/office/drawing/2014/main" id="{9A2C9BC9-F492-3843-2C93-F0820DA7EDF0}"/>
                </a:ext>
              </a:extLst>
            </p:cNvPr>
            <p:cNvSpPr/>
            <p:nvPr/>
          </p:nvSpPr>
          <p:spPr>
            <a:xfrm>
              <a:off x="5791202" y="4182694"/>
              <a:ext cx="1428750" cy="654996"/>
            </a:xfrm>
            <a:prstGeom prst="round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solidFill>
                  <a:latin typeface="BIZ UDPゴシック" panose="020B0400000000000000" pitchFamily="50" charset="-128"/>
                  <a:ea typeface="BIZ UDPゴシック" panose="020B0400000000000000" pitchFamily="50" charset="-128"/>
                </a:rPr>
                <a:t>避難</a:t>
              </a:r>
            </a:p>
          </p:txBody>
        </p:sp>
        <p:sp>
          <p:nvSpPr>
            <p:cNvPr id="14" name="四角形: 角を丸くする 5">
              <a:extLst>
                <a:ext uri="{FF2B5EF4-FFF2-40B4-BE49-F238E27FC236}">
                  <a16:creationId xmlns:a16="http://schemas.microsoft.com/office/drawing/2014/main" id="{A9E77008-DB15-199C-7790-47D5EB67980E}"/>
                </a:ext>
              </a:extLst>
            </p:cNvPr>
            <p:cNvSpPr/>
            <p:nvPr/>
          </p:nvSpPr>
          <p:spPr>
            <a:xfrm>
              <a:off x="4972050" y="5137568"/>
              <a:ext cx="1428750" cy="654996"/>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solidFill>
                  <a:latin typeface="BIZ UDPゴシック" panose="020B0400000000000000" pitchFamily="50" charset="-128"/>
                  <a:ea typeface="BIZ UDPゴシック" panose="020B0400000000000000" pitchFamily="50" charset="-128"/>
                </a:rPr>
                <a:t>通報</a:t>
              </a:r>
            </a:p>
          </p:txBody>
        </p:sp>
        <p:sp>
          <p:nvSpPr>
            <p:cNvPr id="15" name="四角形: 角を丸くする 6">
              <a:extLst>
                <a:ext uri="{FF2B5EF4-FFF2-40B4-BE49-F238E27FC236}">
                  <a16:creationId xmlns:a16="http://schemas.microsoft.com/office/drawing/2014/main" id="{EF420D0E-658C-EEE9-D0A1-2376136493A5}"/>
                </a:ext>
              </a:extLst>
            </p:cNvPr>
            <p:cNvSpPr/>
            <p:nvPr/>
          </p:nvSpPr>
          <p:spPr>
            <a:xfrm>
              <a:off x="6913961" y="5137568"/>
              <a:ext cx="1428750" cy="65499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solidFill>
                  <a:latin typeface="BIZ UDPゴシック" panose="020B0400000000000000" pitchFamily="50" charset="-128"/>
                  <a:ea typeface="BIZ UDPゴシック" panose="020B0400000000000000" pitchFamily="50" charset="-128"/>
                </a:rPr>
                <a:t>消火</a:t>
              </a:r>
            </a:p>
          </p:txBody>
        </p:sp>
      </p:grpSp>
      <p:sp>
        <p:nvSpPr>
          <p:cNvPr id="23" name="テキスト ボックス 22"/>
          <p:cNvSpPr txBox="1"/>
          <p:nvPr/>
        </p:nvSpPr>
        <p:spPr>
          <a:xfrm>
            <a:off x="1403383" y="866521"/>
            <a:ext cx="9880980" cy="707886"/>
          </a:xfrm>
          <a:prstGeom prst="rect">
            <a:avLst/>
          </a:prstGeom>
          <a:noFill/>
        </p:spPr>
        <p:txBody>
          <a:bodyPr wrap="square" rtlCol="0">
            <a:spAutoFit/>
          </a:bodyPr>
          <a:lstStyle/>
          <a:p>
            <a:pPr algn="ctr"/>
            <a:r>
              <a:rPr lang="ja-JP" altLang="en-US" sz="4000" dirty="0">
                <a:latin typeface="BIZ UDPゴシック" panose="020B0400000000000000" pitchFamily="50" charset="-128"/>
                <a:ea typeface="BIZ UDPゴシック" panose="020B0400000000000000" pitchFamily="50" charset="-128"/>
              </a:rPr>
              <a:t>１番最初に行うのはどれですか？</a:t>
            </a:r>
          </a:p>
        </p:txBody>
      </p:sp>
    </p:spTree>
    <p:extLst>
      <p:ext uri="{BB962C8B-B14F-4D97-AF65-F5344CB8AC3E}">
        <p14:creationId xmlns:p14="http://schemas.microsoft.com/office/powerpoint/2010/main" val="3914781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0" y="2"/>
            <a:ext cx="12192000" cy="792479"/>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a:latin typeface="BIZ UDPゴシック" panose="020B0400000000000000" pitchFamily="50" charset="-128"/>
                <a:ea typeface="BIZ UDPゴシック" panose="020B0400000000000000" pitchFamily="50" charset="-128"/>
              </a:rPr>
              <a:t>日々訓練しています</a:t>
            </a:r>
          </a:p>
        </p:txBody>
      </p:sp>
      <p:pic>
        <p:nvPicPr>
          <p:cNvPr id="4"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1798" y="1130681"/>
            <a:ext cx="6848407" cy="513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837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0" y="2"/>
            <a:ext cx="12192000" cy="792479"/>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a:latin typeface="BIZ UDPゴシック" panose="020B0400000000000000" pitchFamily="50" charset="-128"/>
                <a:ea typeface="BIZ UDPゴシック" panose="020B0400000000000000" pitchFamily="50" charset="-128"/>
              </a:rPr>
              <a:t>まとめ</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5841" y="3134508"/>
            <a:ext cx="3245319" cy="3723493"/>
          </a:xfrm>
          <a:prstGeom prst="rect">
            <a:avLst/>
          </a:prstGeom>
        </p:spPr>
      </p:pic>
      <p:sp>
        <p:nvSpPr>
          <p:cNvPr id="5" name="テキスト ボックス 4"/>
          <p:cNvSpPr txBox="1"/>
          <p:nvPr/>
        </p:nvSpPr>
        <p:spPr>
          <a:xfrm>
            <a:off x="1155511" y="2551838"/>
            <a:ext cx="9880980" cy="1754326"/>
          </a:xfrm>
          <a:prstGeom prst="rect">
            <a:avLst/>
          </a:prstGeom>
          <a:noFill/>
        </p:spPr>
        <p:txBody>
          <a:bodyPr wrap="square" rtlCol="0">
            <a:spAutoFit/>
          </a:bodyPr>
          <a:lstStyle/>
          <a:p>
            <a:pPr algn="ctr"/>
            <a:r>
              <a:rPr lang="ja-JP" altLang="en-US" sz="5400" b="1" dirty="0">
                <a:latin typeface="BIZ UDPゴシック" panose="020B0400000000000000" pitchFamily="50" charset="-128"/>
                <a:ea typeface="BIZ UDPゴシック" panose="020B0400000000000000" pitchFamily="50" charset="-128"/>
              </a:rPr>
              <a:t>自宅での避難訓練を</a:t>
            </a:r>
            <a:endParaRPr lang="en-US" altLang="ja-JP" sz="5400" b="1" dirty="0">
              <a:latin typeface="BIZ UDPゴシック" panose="020B0400000000000000" pitchFamily="50" charset="-128"/>
              <a:ea typeface="BIZ UDPゴシック" panose="020B0400000000000000" pitchFamily="50" charset="-128"/>
            </a:endParaRPr>
          </a:p>
          <a:p>
            <a:pPr algn="ctr"/>
            <a:r>
              <a:rPr lang="ja-JP" altLang="en-US" sz="5400" b="1" dirty="0">
                <a:latin typeface="BIZ UDPゴシック" panose="020B0400000000000000" pitchFamily="50" charset="-128"/>
                <a:ea typeface="BIZ UDPゴシック" panose="020B0400000000000000" pitchFamily="50" charset="-128"/>
              </a:rPr>
              <a:t>はじめましょう</a:t>
            </a:r>
          </a:p>
        </p:txBody>
      </p:sp>
    </p:spTree>
    <p:extLst>
      <p:ext uri="{BB962C8B-B14F-4D97-AF65-F5344CB8AC3E}">
        <p14:creationId xmlns:p14="http://schemas.microsoft.com/office/powerpoint/2010/main" val="1313998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457</TotalTime>
  <Words>696</Words>
  <Application>Microsoft Office PowerPoint</Application>
  <PresentationFormat>ワイド画面</PresentationFormat>
  <Paragraphs>68</Paragraphs>
  <Slides>8</Slides>
  <Notes>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BIZ UDPゴシック</vt:lpstr>
      <vt:lpstr>游ゴシック</vt:lpstr>
      <vt:lpstr>游ゴシック Light</vt:lpstr>
      <vt:lpstr>Arial</vt:lpstr>
      <vt:lpstr>Office テーマ</vt:lpstr>
      <vt:lpstr>PowerPoint プレゼンテーション</vt:lpstr>
      <vt:lpstr>本日お伝えしたいこと</vt:lpstr>
      <vt:lpstr>質問①</vt:lpstr>
      <vt:lpstr>PowerPoint プレゼンテーション</vt:lpstr>
      <vt:lpstr>PowerPoint プレゼンテーション</vt:lpstr>
      <vt:lpstr>質問②</vt:lpstr>
      <vt:lpstr>PowerPoint プレゼンテーション</vt:lpstr>
      <vt:lpstr>PowerPoint プレゼンテーション</vt:lpstr>
    </vt:vector>
  </TitlesOfParts>
  <Company>岡山市役所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うきだ　ゆうき</dc:creator>
  <cp:lastModifiedBy>おかざき　けい</cp:lastModifiedBy>
  <cp:revision>36</cp:revision>
  <cp:lastPrinted>2023-01-30T04:07:39Z</cp:lastPrinted>
  <dcterms:created xsi:type="dcterms:W3CDTF">2023-01-24T00:14:16Z</dcterms:created>
  <dcterms:modified xsi:type="dcterms:W3CDTF">2023-03-15T07:42:02Z</dcterms:modified>
</cp:coreProperties>
</file>