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6858000" cy="9906000" type="A4"/>
  <p:notesSz cx="6807200" cy="9939338"/>
  <p:custDataLst>
    <p:tags r:id="rId8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20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" d="100"/>
          <a:sy n="10" d="100"/>
        </p:scale>
        <p:origin x="-102" y="-26"/>
      </p:cViewPr>
      <p:guideLst>
        <p:guide orient="horz" pos="2163"/>
        <p:guide pos="28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0" tIns="45745" rIns="91490" bIns="45745" numCol="1" anchor="t" anchorCtr="0" compatLnSpc="1">
            <a:prstTxWarp prst="textNoShape">
              <a:avLst/>
            </a:prstTxWarp>
          </a:bodyPr>
          <a:lstStyle>
            <a:lvl1pPr defTabSz="914000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963" y="0"/>
            <a:ext cx="29003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0" tIns="45745" rIns="91490" bIns="45745" numCol="1" anchor="t" anchorCtr="0" compatLnSpc="1">
            <a:prstTxWarp prst="textNoShape">
              <a:avLst/>
            </a:prstTxWarp>
          </a:bodyPr>
          <a:lstStyle>
            <a:lvl1pPr algn="r" defTabSz="914000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1500"/>
            <a:ext cx="297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0" tIns="45745" rIns="91490" bIns="45745" numCol="1" anchor="b" anchorCtr="0" compatLnSpc="1">
            <a:prstTxWarp prst="textNoShape">
              <a:avLst/>
            </a:prstTxWarp>
          </a:bodyPr>
          <a:lstStyle>
            <a:lvl1pPr defTabSz="914000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963" y="9461500"/>
            <a:ext cx="290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0" tIns="45745" rIns="91490" bIns="45745" numCol="1" anchor="b" anchorCtr="0" compatLnSpc="1">
            <a:prstTxWarp prst="textNoShape">
              <a:avLst/>
            </a:prstTxWarp>
          </a:bodyPr>
          <a:lstStyle>
            <a:lvl1pPr algn="r" defTabSz="914000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fld id="{39B72B83-C32C-4DCD-907D-1FEE63319A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ヘッダー プレースホルダー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29" tIns="44165" rIns="88329" bIns="44165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099" name="日付プレースホルダー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29" tIns="44165" rIns="88329" bIns="441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fld id="{A50C6635-A79A-448A-B875-13D4179A645E}" type="datetime1">
              <a:rPr lang="ja-JP" altLang="en-US"/>
              <a:pPr>
                <a:defRPr/>
              </a:pPr>
              <a:t>2022/1/26</a:t>
            </a:fld>
            <a:endParaRPr lang="ja-JP" altLang="en-US"/>
          </a:p>
        </p:txBody>
      </p:sp>
      <p:sp>
        <p:nvSpPr>
          <p:cNvPr id="3076" name="スライド イメージ プレースホルダー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114550" y="746125"/>
            <a:ext cx="2579688" cy="3727450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ノート プレースホルダー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29" tIns="44165" rIns="88329" bIns="44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フッター プレースホルダー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29" tIns="44165" rIns="88329" bIns="44165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103" name="スライド番号プレースホルダー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245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29" tIns="44165" rIns="88329" bIns="441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fld id="{09690029-48F8-483A-9E54-94186A620B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 noChangeArrowheads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051" name="サブタイトル 2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AB8C50-953F-4311-A576-18C6265C0D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461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6469E-8580-4709-9E36-FC9EE270BC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622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8463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8463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00AC7-44BF-4C5C-AA20-73FABAF51B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598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4039E-DA6D-4E6C-9CE8-88BE5E088B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647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80EDB-0271-461F-A14F-61B401DBE7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01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2988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2988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CD17A-371B-459E-9124-74057DCB22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142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F2B66-FE87-4D89-ADB0-E1109E45AA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911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C128A-E584-4C51-A027-01A2D447C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262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0BFF4-0A7C-4C15-A7FE-6F478649A1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50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7BA6F-9777-44B6-88DB-E2DE5E0CA4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879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02881-E796-43D1-AE48-B236AAE585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54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8463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2988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4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kumimoji="1" sz="14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400" smtClean="0"/>
            </a:lvl1pPr>
          </a:lstStyle>
          <a:p>
            <a:pPr>
              <a:defRPr/>
            </a:pPr>
            <a:fld id="{33705BA3-B745-4821-8FF6-54C52CAF1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ugyoushinkou@city.okayama.lg.j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0454" y="2942805"/>
            <a:ext cx="6840000" cy="3960000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9ED3D7"/>
              </a:gs>
              <a:gs pos="100000">
                <a:srgbClr val="FFFFFF"/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-56" y="6880053"/>
            <a:ext cx="6942136" cy="4935"/>
          </a:xfrm>
          <a:prstGeom prst="line">
            <a:avLst/>
          </a:prstGeom>
          <a:noFill/>
          <a:ln w="12700" cap="rnd" algn="ctr">
            <a:solidFill>
              <a:srgbClr val="8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115888" y="1281113"/>
            <a:ext cx="6742112" cy="20161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5125" name="Text Box 31"/>
          <p:cNvSpPr>
            <a:spLocks noChangeArrowheads="1"/>
          </p:cNvSpPr>
          <p:nvPr/>
        </p:nvSpPr>
        <p:spPr bwMode="auto">
          <a:xfrm>
            <a:off x="745450" y="2908935"/>
            <a:ext cx="2219325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２０２２年３月１１日（金）</a:t>
            </a:r>
            <a:r>
              <a:rPr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（</a:t>
            </a:r>
            <a:r>
              <a:rPr lang="ja-JP" altLang="en-US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飲食業向け</a:t>
            </a:r>
            <a:r>
              <a:rPr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２０２２年３月１４日（月）</a:t>
            </a:r>
            <a:r>
              <a:rPr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（食品製造業向け）</a:t>
            </a:r>
          </a:p>
        </p:txBody>
      </p:sp>
      <p:sp>
        <p:nvSpPr>
          <p:cNvPr id="5126" name="Line 35"/>
          <p:cNvSpPr>
            <a:spLocks noChangeShapeType="1"/>
          </p:cNvSpPr>
          <p:nvPr/>
        </p:nvSpPr>
        <p:spPr bwMode="auto">
          <a:xfrm flipV="1">
            <a:off x="70158" y="2917615"/>
            <a:ext cx="6727883" cy="20224"/>
          </a:xfrm>
          <a:prstGeom prst="line">
            <a:avLst/>
          </a:prstGeom>
          <a:noFill/>
          <a:ln w="2540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7" name="Line 36"/>
          <p:cNvSpPr>
            <a:spLocks noChangeShapeType="1"/>
          </p:cNvSpPr>
          <p:nvPr/>
        </p:nvSpPr>
        <p:spPr bwMode="auto">
          <a:xfrm flipV="1">
            <a:off x="87255" y="4455038"/>
            <a:ext cx="3168650" cy="9525"/>
          </a:xfrm>
          <a:prstGeom prst="line">
            <a:avLst/>
          </a:prstGeom>
          <a:noFill/>
          <a:ln w="2540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8" name="Line 46"/>
          <p:cNvSpPr>
            <a:spLocks noChangeShapeType="1"/>
          </p:cNvSpPr>
          <p:nvPr/>
        </p:nvSpPr>
        <p:spPr bwMode="auto">
          <a:xfrm flipV="1">
            <a:off x="93605" y="3940712"/>
            <a:ext cx="3168650" cy="9525"/>
          </a:xfrm>
          <a:prstGeom prst="line">
            <a:avLst/>
          </a:prstGeom>
          <a:noFill/>
          <a:ln w="2540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9" name="Text Box 76"/>
          <p:cNvSpPr>
            <a:spLocks noChangeArrowheads="1"/>
          </p:cNvSpPr>
          <p:nvPr/>
        </p:nvSpPr>
        <p:spPr bwMode="auto">
          <a:xfrm>
            <a:off x="3524163" y="3898107"/>
            <a:ext cx="2065338" cy="3698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r>
              <a:rPr lang="ja-JP" altLang="en-US" sz="1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</a:t>
            </a:r>
          </a:p>
        </p:txBody>
      </p:sp>
      <p:sp>
        <p:nvSpPr>
          <p:cNvPr id="5130" name="Line 106"/>
          <p:cNvSpPr>
            <a:spLocks noChangeShapeType="1"/>
          </p:cNvSpPr>
          <p:nvPr/>
        </p:nvSpPr>
        <p:spPr bwMode="auto">
          <a:xfrm flipV="1">
            <a:off x="84080" y="4953000"/>
            <a:ext cx="3168650" cy="9525"/>
          </a:xfrm>
          <a:prstGeom prst="line">
            <a:avLst/>
          </a:prstGeom>
          <a:noFill/>
          <a:ln w="2540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1" name="Text Box 108"/>
          <p:cNvSpPr>
            <a:spLocks noChangeArrowheads="1"/>
          </p:cNvSpPr>
          <p:nvPr/>
        </p:nvSpPr>
        <p:spPr bwMode="auto">
          <a:xfrm>
            <a:off x="745450" y="3942373"/>
            <a:ext cx="26130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両日とも１４時－１５時半　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（開催時間の</a:t>
            </a:r>
            <a:r>
              <a:rPr lang="en-US" altLang="ja-JP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分前から接続可能です。）</a:t>
            </a:r>
            <a:endParaRPr lang="ja-JP" altLang="en-US" sz="10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32" name="Text Box 109"/>
          <p:cNvSpPr>
            <a:spLocks noChangeArrowheads="1"/>
          </p:cNvSpPr>
          <p:nvPr/>
        </p:nvSpPr>
        <p:spPr bwMode="auto">
          <a:xfrm>
            <a:off x="745450" y="5241032"/>
            <a:ext cx="31155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11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２月</a:t>
            </a:r>
            <a:r>
              <a:rPr lang="en-US" altLang="ja-JP" sz="11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1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日（月）締切　定員</a:t>
            </a:r>
            <a:r>
              <a:rPr lang="ja-JP" altLang="en-US" sz="11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先着</a:t>
            </a:r>
            <a:r>
              <a:rPr lang="en-US" altLang="ja-JP" sz="11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300</a:t>
            </a:r>
            <a:r>
              <a:rPr lang="ja-JP" altLang="en-US" sz="11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</a:t>
            </a:r>
            <a:r>
              <a:rPr lang="ja-JP" altLang="en-US" sz="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日あたり</a:t>
            </a:r>
            <a:r>
              <a:rPr lang="ja-JP" altLang="en-US" sz="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8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定員に満たない場合は締切を延長する場合があります。</a:t>
            </a:r>
            <a:r>
              <a:rPr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</a:p>
        </p:txBody>
      </p:sp>
      <p:sp>
        <p:nvSpPr>
          <p:cNvPr id="5133" name="Line 119"/>
          <p:cNvSpPr>
            <a:spLocks noChangeShapeType="1"/>
          </p:cNvSpPr>
          <p:nvPr/>
        </p:nvSpPr>
        <p:spPr bwMode="auto">
          <a:xfrm>
            <a:off x="103130" y="5601072"/>
            <a:ext cx="3362466" cy="7590"/>
          </a:xfrm>
          <a:prstGeom prst="line">
            <a:avLst/>
          </a:prstGeom>
          <a:noFill/>
          <a:ln w="2540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4" name="Text Box 120"/>
          <p:cNvSpPr>
            <a:spLocks noChangeArrowheads="1"/>
          </p:cNvSpPr>
          <p:nvPr/>
        </p:nvSpPr>
        <p:spPr bwMode="auto">
          <a:xfrm>
            <a:off x="787490" y="4953000"/>
            <a:ext cx="871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　　　　</a:t>
            </a:r>
          </a:p>
        </p:txBody>
      </p:sp>
      <p:graphicFrame>
        <p:nvGraphicFramePr>
          <p:cNvPr id="2071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075434"/>
              </p:ext>
            </p:extLst>
          </p:nvPr>
        </p:nvGraphicFramePr>
        <p:xfrm>
          <a:off x="17902" y="7113240"/>
          <a:ext cx="6828575" cy="2565402"/>
        </p:xfrm>
        <a:graphic>
          <a:graphicData uri="http://schemas.openxmlformats.org/drawingml/2006/table">
            <a:tbl>
              <a:tblPr/>
              <a:tblGrid>
                <a:gridCol w="730209">
                  <a:extLst>
                    <a:ext uri="{9D8B030D-6E8A-4147-A177-3AD203B41FA5}">
                      <a16:colId xmlns:a16="http://schemas.microsoft.com/office/drawing/2014/main" val="2432408968"/>
                    </a:ext>
                  </a:extLst>
                </a:gridCol>
                <a:gridCol w="1980175">
                  <a:extLst>
                    <a:ext uri="{9D8B030D-6E8A-4147-A177-3AD203B41FA5}">
                      <a16:colId xmlns:a16="http://schemas.microsoft.com/office/drawing/2014/main" val="1125422685"/>
                    </a:ext>
                  </a:extLst>
                </a:gridCol>
                <a:gridCol w="699917">
                  <a:extLst>
                    <a:ext uri="{9D8B030D-6E8A-4147-A177-3AD203B41FA5}">
                      <a16:colId xmlns:a16="http://schemas.microsoft.com/office/drawing/2014/main" val="2427936775"/>
                    </a:ext>
                  </a:extLst>
                </a:gridCol>
                <a:gridCol w="696730">
                  <a:extLst>
                    <a:ext uri="{9D8B030D-6E8A-4147-A177-3AD203B41FA5}">
                      <a16:colId xmlns:a16="http://schemas.microsoft.com/office/drawing/2014/main" val="1073435868"/>
                    </a:ext>
                  </a:extLst>
                </a:gridCol>
                <a:gridCol w="2721544">
                  <a:extLst>
                    <a:ext uri="{9D8B030D-6E8A-4147-A177-3AD203B41FA5}">
                      <a16:colId xmlns:a16="http://schemas.microsoft.com/office/drawing/2014/main" val="4097976499"/>
                    </a:ext>
                  </a:extLst>
                </a:gridCol>
              </a:tblGrid>
              <a:tr h="222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617397"/>
                  </a:ext>
                </a:extLst>
              </a:tr>
              <a:tr h="4841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貴社名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法人名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施設名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653634"/>
                  </a:ext>
                </a:extLst>
              </a:tr>
              <a:tr h="4841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所在地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 marL="36003" marR="90008" marT="18003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希望日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3" marR="90008" marT="18003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n-lt"/>
                        </a:rPr>
                        <a:t>3/11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（金）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3/14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（月）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希望の日に○をしてください</a:t>
                      </a:r>
                    </a:p>
                  </a:txBody>
                  <a:tcPr marL="36003" marR="90008" marT="18003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300615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ＴＥＬ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1441" marR="91441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ＦＡＸ</a:t>
                      </a:r>
                    </a:p>
                  </a:txBody>
                  <a:tcPr marL="72001" marR="72001" marT="36007" marB="36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1441" marR="91441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477057"/>
                  </a:ext>
                </a:extLst>
              </a:tr>
              <a:tr h="168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部署名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Ｅメールアドレス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＊必須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617152"/>
                  </a:ext>
                </a:extLst>
              </a:tr>
              <a:tr h="387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参加者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＠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024072"/>
                  </a:ext>
                </a:extLst>
              </a:tr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部署名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Ｅメールアドレス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＊必須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926036"/>
                  </a:ext>
                </a:extLst>
              </a:tr>
              <a:tr h="382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参加者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＠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895231"/>
                  </a:ext>
                </a:extLst>
              </a:tr>
            </a:tbl>
          </a:graphicData>
        </a:graphic>
      </p:graphicFrame>
      <p:sp>
        <p:nvSpPr>
          <p:cNvPr id="5187" name="Text Box 74"/>
          <p:cNvSpPr>
            <a:spLocks noChangeArrowheads="1"/>
          </p:cNvSpPr>
          <p:nvPr/>
        </p:nvSpPr>
        <p:spPr bwMode="auto">
          <a:xfrm>
            <a:off x="100013" y="1568624"/>
            <a:ext cx="6721475" cy="121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食品品質の向上には、食品</a:t>
            </a:r>
            <a:r>
              <a:rPr lang="ja-JP" altLang="en-US" sz="1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製造に</a:t>
            </a: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関わる法令遵守や、</a:t>
            </a:r>
            <a:r>
              <a:rPr lang="ja-JP" altLang="en-US" sz="1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技術向上</a:t>
            </a: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、販路を見据えた商品</a:t>
            </a:r>
            <a:r>
              <a:rPr lang="ja-JP" altLang="en-US" sz="1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開発、衛生面からみた食品の適切な取扱い等、多角的</a:t>
            </a: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に取り組む必要があります</a:t>
            </a:r>
            <a:r>
              <a:rPr lang="ja-JP" altLang="en-US" sz="1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。</a:t>
            </a:r>
            <a:endParaRPr lang="en-US" altLang="ja-JP" sz="13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今回、２０２１年６月に完全施行された「</a:t>
            </a: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ＨＡＣＣＰ（ハサップ）に沿った衛生管理」に</a:t>
            </a:r>
            <a:r>
              <a:rPr lang="ja-JP" altLang="en-US" sz="1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ついて</a:t>
            </a:r>
            <a:r>
              <a:rPr lang="en-US" altLang="ja-JP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Web</a:t>
            </a: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セミナーを開催します</a:t>
            </a:r>
            <a:r>
              <a:rPr lang="ja-JP" altLang="en-US" sz="1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。より良い運用方法を現場のレベル</a:t>
            </a: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アップ</a:t>
            </a:r>
            <a:r>
              <a:rPr lang="ja-JP" altLang="en-US" sz="1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につなげている先進事例を交えながら分かりやすく解説します。ふるって</a:t>
            </a: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ご参加下さい。　　　　　　</a:t>
            </a:r>
            <a:r>
              <a:rPr lang="ja-JP" altLang="en-US" sz="1300" dirty="0">
                <a:ea typeface="HGS創英角ｺﾞｼｯｸUB" panose="020B0900000000000000" pitchFamily="50" charset="-128"/>
              </a:rPr>
              <a:t>　　　　　　　　　　　　　　　　　　　　　　　　　　　　　　　　　　　　　　　　　　　　　　　　　　　　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ea typeface="HGS創英角ｺﾞｼｯｸUB" panose="020B0900000000000000" pitchFamily="50" charset="-128"/>
              </a:rPr>
              <a:t>　　　　　　　　　　　　　　　　　　　　　　　　　　　　　　　　　　　　　</a:t>
            </a:r>
            <a:r>
              <a:rPr lang="ja-JP" altLang="en-US" sz="1200" dirty="0">
                <a:ea typeface="HGS創英角ｺﾞｼｯｸUB" panose="020B0900000000000000" pitchFamily="50" charset="-128"/>
              </a:rPr>
              <a:t>　　　</a:t>
            </a:r>
          </a:p>
        </p:txBody>
      </p:sp>
      <p:sp>
        <p:nvSpPr>
          <p:cNvPr id="5188" name="Text Box 4"/>
          <p:cNvSpPr>
            <a:spLocks noChangeArrowheads="1"/>
          </p:cNvSpPr>
          <p:nvPr/>
        </p:nvSpPr>
        <p:spPr bwMode="auto">
          <a:xfrm>
            <a:off x="49213" y="6831377"/>
            <a:ext cx="68897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40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参加申込書（以下記載のうえ、申込先にメール・</a:t>
            </a:r>
            <a:r>
              <a:rPr lang="en-US" altLang="ja-JP" sz="140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r>
              <a:rPr lang="ja-JP" altLang="en-US" sz="140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等でご提出ください。）</a:t>
            </a:r>
            <a:endParaRPr lang="en-US" altLang="ja-JP" sz="1400" u="sng" dirty="0" smtClean="0">
              <a:solidFill>
                <a:schemeClr val="accent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89" name="Text Box 31"/>
          <p:cNvSpPr>
            <a:spLocks noChangeArrowheads="1"/>
          </p:cNvSpPr>
          <p:nvPr/>
        </p:nvSpPr>
        <p:spPr bwMode="auto">
          <a:xfrm>
            <a:off x="745450" y="4475604"/>
            <a:ext cx="261302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Zoom</a:t>
            </a:r>
            <a:r>
              <a:rPr lang="ja-JP" altLang="en-US" sz="1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による</a:t>
            </a:r>
            <a:r>
              <a:rPr lang="en-US" altLang="ja-JP" sz="1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Web</a:t>
            </a:r>
            <a:r>
              <a:rPr lang="ja-JP" altLang="en-US" sz="1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セミナー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接続方法等は別途ご案内します。</a:t>
            </a:r>
            <a:endParaRPr lang="ja-JP" altLang="en-US" sz="16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5190" name="AutoShape 72"/>
          <p:cNvGrpSpPr>
            <a:grpSpLocks/>
          </p:cNvGrpSpPr>
          <p:nvPr/>
        </p:nvGrpSpPr>
        <p:grpSpPr bwMode="auto">
          <a:xfrm>
            <a:off x="2067" y="476250"/>
            <a:ext cx="6851650" cy="1133475"/>
            <a:chOff x="8" y="300"/>
            <a:chExt cx="4316" cy="714"/>
          </a:xfrm>
        </p:grpSpPr>
        <p:pic>
          <p:nvPicPr>
            <p:cNvPr id="5209" name="AutoShape 7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" y="300"/>
              <a:ext cx="4316" cy="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29" name="Rectangle 81"/>
            <p:cNvSpPr>
              <a:spLocks noChangeArrowheads="1"/>
            </p:cNvSpPr>
            <p:nvPr/>
          </p:nvSpPr>
          <p:spPr bwMode="auto">
            <a:xfrm>
              <a:off x="34" y="316"/>
              <a:ext cx="4263" cy="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endParaRPr lang="ja-JP" altLang="ja-JP" b="1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130" name="WordArt 166"/>
          <p:cNvSpPr>
            <a:spLocks noChangeArrowheads="1" noChangeShapeType="1"/>
          </p:cNvSpPr>
          <p:nvPr/>
        </p:nvSpPr>
        <p:spPr bwMode="auto">
          <a:xfrm>
            <a:off x="701675" y="587375"/>
            <a:ext cx="5448300" cy="50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3600" b="1" kern="10" dirty="0">
                <a:ln w="76200" cap="flat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noFill/>
                <a:latin typeface="Meiryo UI" panose="020B0604030504040204" pitchFamily="50" charset="-128"/>
                <a:ea typeface="Meiryo UI" panose="020B0604030504040204" pitchFamily="50" charset="-128"/>
              </a:rPr>
              <a:t>食品品質向上</a:t>
            </a:r>
            <a:r>
              <a:rPr lang="en-US" altLang="ja-JP" sz="3600" b="1" kern="10" dirty="0">
                <a:ln w="76200" cap="flat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noFill/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3600" b="1" kern="10" dirty="0">
                <a:ln w="76200" cap="flat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noFill/>
                <a:latin typeface="Meiryo UI" panose="020B0604030504040204" pitchFamily="50" charset="-128"/>
                <a:ea typeface="Meiryo UI" panose="020B0604030504040204" pitchFamily="50" charset="-128"/>
              </a:rPr>
              <a:t>セミナー</a:t>
            </a:r>
            <a:r>
              <a:rPr lang="zh-TW" altLang="en-US" sz="3600" b="1" kern="10" dirty="0">
                <a:ln w="76200" cap="flat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noFill/>
                <a:latin typeface="Meiryo UI" panose="020B0604030504040204" pitchFamily="50" charset="-128"/>
                <a:ea typeface="Meiryo UI" panose="020B0604030504040204" pitchFamily="50" charset="-128"/>
              </a:rPr>
              <a:t>（ＨＡＣＣＰ導入）</a:t>
            </a:r>
            <a:endParaRPr lang="ja-JP" altLang="en-US" sz="3600" b="1" kern="10" dirty="0">
              <a:ln w="76200" cap="flat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noFill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31" name="WordArt 167"/>
          <p:cNvSpPr>
            <a:spLocks noChangeArrowheads="1" noChangeShapeType="1"/>
          </p:cNvSpPr>
          <p:nvPr/>
        </p:nvSpPr>
        <p:spPr bwMode="auto">
          <a:xfrm>
            <a:off x="672217" y="587374"/>
            <a:ext cx="5507216" cy="508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3600" b="1" kern="10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食品品質向上</a:t>
            </a:r>
            <a:r>
              <a:rPr lang="en-US" altLang="ja-JP" sz="3600" b="1" kern="10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3600" b="1" kern="10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セミナー</a:t>
            </a:r>
            <a:r>
              <a:rPr lang="zh-TW" altLang="en-US" sz="3600" b="1" kern="10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（ＨＡＣＣＰ導入）</a:t>
            </a:r>
            <a:endParaRPr lang="ja-JP" altLang="en-US" sz="3600" b="1" kern="10" dirty="0">
              <a:solidFill>
                <a:srgbClr val="0000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94" name="テキスト ボックス 72"/>
          <p:cNvSpPr>
            <a:spLocks noChangeArrowheads="1"/>
          </p:cNvSpPr>
          <p:nvPr/>
        </p:nvSpPr>
        <p:spPr bwMode="auto">
          <a:xfrm>
            <a:off x="34925" y="84138"/>
            <a:ext cx="4394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Ｐゴシック" panose="020B0600070205080204" pitchFamily="50" charset="-128"/>
                <a:ea typeface="Meiryo UI" panose="020B0604030504040204" pitchFamily="50" charset="-128"/>
              </a:rPr>
              <a:t>食品を取扱う事業者（食品製造業・飲食業等）の皆さまへ</a:t>
            </a:r>
          </a:p>
        </p:txBody>
      </p:sp>
      <p:sp>
        <p:nvSpPr>
          <p:cNvPr id="2134" name="角丸四角形 2"/>
          <p:cNvSpPr>
            <a:spLocks noChangeArrowheads="1"/>
          </p:cNvSpPr>
          <p:nvPr/>
        </p:nvSpPr>
        <p:spPr bwMode="auto">
          <a:xfrm>
            <a:off x="109480" y="2993073"/>
            <a:ext cx="647700" cy="287337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日程</a:t>
            </a:r>
          </a:p>
        </p:txBody>
      </p:sp>
      <p:sp>
        <p:nvSpPr>
          <p:cNvPr id="2135" name="角丸四角形 59"/>
          <p:cNvSpPr>
            <a:spLocks noChangeArrowheads="1"/>
          </p:cNvSpPr>
          <p:nvPr/>
        </p:nvSpPr>
        <p:spPr bwMode="auto">
          <a:xfrm>
            <a:off x="134880" y="4528063"/>
            <a:ext cx="647700" cy="287337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形式</a:t>
            </a:r>
          </a:p>
        </p:txBody>
      </p:sp>
      <p:sp>
        <p:nvSpPr>
          <p:cNvPr id="2136" name="角丸四角形 60"/>
          <p:cNvSpPr>
            <a:spLocks noChangeArrowheads="1"/>
          </p:cNvSpPr>
          <p:nvPr/>
        </p:nvSpPr>
        <p:spPr bwMode="auto">
          <a:xfrm>
            <a:off x="133293" y="3988337"/>
            <a:ext cx="647700" cy="288925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時間</a:t>
            </a:r>
          </a:p>
        </p:txBody>
      </p:sp>
      <p:sp>
        <p:nvSpPr>
          <p:cNvPr id="2137" name="角丸四角形 61"/>
          <p:cNvSpPr>
            <a:spLocks noChangeArrowheads="1"/>
          </p:cNvSpPr>
          <p:nvPr/>
        </p:nvSpPr>
        <p:spPr bwMode="auto">
          <a:xfrm>
            <a:off x="138055" y="5025008"/>
            <a:ext cx="647700" cy="288925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参加費</a:t>
            </a:r>
          </a:p>
        </p:txBody>
      </p:sp>
      <p:sp>
        <p:nvSpPr>
          <p:cNvPr id="5199" name="テキスト ボックス 46"/>
          <p:cNvSpPr>
            <a:spLocks noChangeArrowheads="1"/>
          </p:cNvSpPr>
          <p:nvPr/>
        </p:nvSpPr>
        <p:spPr bwMode="auto">
          <a:xfrm>
            <a:off x="4461613" y="4232920"/>
            <a:ext cx="2495550" cy="10618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ＭＳ＆ＡＤインターリスク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総研（株）</a:t>
            </a:r>
            <a:b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</a:b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製品安全グループ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上席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テクニカルアドバイザー　   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笹川 秋彦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（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国際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HACCP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同盟認定　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HACCP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リード・インストラクター）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</p:txBody>
      </p:sp>
      <p:sp>
        <p:nvSpPr>
          <p:cNvPr id="5201" name="テキスト ボックス 3"/>
          <p:cNvSpPr>
            <a:spLocks noChangeArrowheads="1"/>
          </p:cNvSpPr>
          <p:nvPr/>
        </p:nvSpPr>
        <p:spPr bwMode="auto">
          <a:xfrm>
            <a:off x="3773437" y="5712491"/>
            <a:ext cx="3255963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岡山市　産業振興・雇用推進課　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ものづくり振興係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小谷・亀田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e-mail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3"/>
              </a:rPr>
              <a:t>kougyoushinkou@city.okayama.lg.jp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ＴＥＬ：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086-803-1329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ＦＡＸ：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086-803-1738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02" name="AutoShape 88" descr="小樽市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pic>
        <p:nvPicPr>
          <p:cNvPr id="5203" name="Picture 88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25" y="53975"/>
            <a:ext cx="117316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04" name="Text Box 76"/>
          <p:cNvSpPr>
            <a:spLocks noChangeArrowheads="1"/>
          </p:cNvSpPr>
          <p:nvPr/>
        </p:nvSpPr>
        <p:spPr bwMode="auto">
          <a:xfrm>
            <a:off x="3524163" y="2924175"/>
            <a:ext cx="3312000" cy="85408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r>
              <a:rPr lang="ja-JP" altLang="en-US" sz="1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主催　：　岡山市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050" dirty="0">
                <a:solidFill>
                  <a:srgbClr val="002060"/>
                </a:solidFill>
                <a:latin typeface="HG正楷書体-PRO" panose="03000600000000000000" pitchFamily="66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050" dirty="0">
                <a:solidFill>
                  <a:srgbClr val="002060"/>
                </a:solidFill>
                <a:latin typeface="HG正楷書体-PRO" panose="03000600000000000000" pitchFamily="66" charset="-128"/>
                <a:ea typeface="HGS創英角ｺﾞｼｯｸUB" panose="020B0900000000000000" pitchFamily="50" charset="-128"/>
              </a:rPr>
              <a:t>本セミナーは岡山市とあいおいニッセイ同和</a:t>
            </a:r>
            <a:r>
              <a:rPr lang="ja-JP" altLang="en-US" sz="1050" dirty="0" smtClean="0">
                <a:solidFill>
                  <a:srgbClr val="002060"/>
                </a:solidFill>
                <a:latin typeface="HG正楷書体-PRO" panose="03000600000000000000" pitchFamily="66" charset="-128"/>
                <a:ea typeface="HGS創英角ｺﾞｼｯｸUB" panose="020B0900000000000000" pitchFamily="50" charset="-128"/>
              </a:rPr>
              <a:t>損害</a:t>
            </a:r>
            <a:endParaRPr lang="en-US" altLang="ja-JP" sz="1050" dirty="0" smtClean="0">
              <a:solidFill>
                <a:srgbClr val="002060"/>
              </a:solidFill>
              <a:latin typeface="HG正楷書体-PRO" panose="03000600000000000000" pitchFamily="66" charset="-128"/>
              <a:ea typeface="HGS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050" dirty="0">
                <a:solidFill>
                  <a:srgbClr val="002060"/>
                </a:solidFill>
                <a:latin typeface="HG正楷書体-PRO" panose="03000600000000000000" pitchFamily="66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2060"/>
                </a:solidFill>
                <a:latin typeface="HG正楷書体-PRO" panose="03000600000000000000" pitchFamily="66" charset="-128"/>
                <a:ea typeface="HGS創英角ｺﾞｼｯｸUB" panose="020B0900000000000000" pitchFamily="50" charset="-128"/>
              </a:rPr>
              <a:t>保険㈱</a:t>
            </a:r>
            <a:r>
              <a:rPr lang="ja-JP" altLang="en-US" sz="1050" dirty="0">
                <a:solidFill>
                  <a:srgbClr val="002060"/>
                </a:solidFill>
                <a:latin typeface="HG正楷書体-PRO" panose="03000600000000000000" pitchFamily="66" charset="-128"/>
                <a:ea typeface="HGS創英角ｺﾞｼｯｸUB" panose="020B0900000000000000" pitchFamily="50" charset="-128"/>
              </a:rPr>
              <a:t>の包括連携協定に基づき開催いたします。　 　　　</a:t>
            </a:r>
          </a:p>
        </p:txBody>
      </p:sp>
      <p:sp>
        <p:nvSpPr>
          <p:cNvPr id="5205" name="Text Box 76"/>
          <p:cNvSpPr>
            <a:spLocks noChangeArrowheads="1"/>
          </p:cNvSpPr>
          <p:nvPr/>
        </p:nvSpPr>
        <p:spPr bwMode="auto">
          <a:xfrm>
            <a:off x="3524163" y="5328478"/>
            <a:ext cx="20653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r>
              <a:rPr lang="ja-JP" altLang="en-US" sz="16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セミナー申込先</a:t>
            </a:r>
          </a:p>
        </p:txBody>
      </p:sp>
      <p:sp>
        <p:nvSpPr>
          <p:cNvPr id="5206" name="テキスト ボックス 6"/>
          <p:cNvSpPr>
            <a:spLocks noChangeArrowheads="1"/>
          </p:cNvSpPr>
          <p:nvPr/>
        </p:nvSpPr>
        <p:spPr bwMode="auto">
          <a:xfrm>
            <a:off x="617701" y="1162994"/>
            <a:ext cx="58817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「制度化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による企業の課題とより良い運用方法」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</a:p>
        </p:txBody>
      </p:sp>
      <p:sp>
        <p:nvSpPr>
          <p:cNvPr id="92" name="Text Box 108"/>
          <p:cNvSpPr>
            <a:spLocks noChangeArrowheads="1"/>
          </p:cNvSpPr>
          <p:nvPr/>
        </p:nvSpPr>
        <p:spPr bwMode="auto">
          <a:xfrm>
            <a:off x="745450" y="5659538"/>
            <a:ext cx="3115598" cy="1104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100"/>
              </a:lnSpc>
              <a:spcBef>
                <a:spcPts val="0"/>
              </a:spcBef>
              <a:buSzPct val="100000"/>
              <a:buFontTx/>
              <a:buNone/>
              <a:defRPr/>
            </a:pPr>
            <a:r>
              <a:rPr lang="en-US" altLang="ja-JP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HACCP</a:t>
            </a:r>
            <a:r>
              <a:rPr lang="ja-JP" altLang="en-US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制度化による事業者の課題とその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解消策</a:t>
            </a:r>
            <a:endParaRPr lang="en-US" altLang="ja-JP" sz="10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171450" indent="-171450" eaLnBrk="1" hangingPunct="1">
              <a:lnSpc>
                <a:spcPts val="11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l"/>
              <a:defRPr/>
            </a:pPr>
            <a:r>
              <a:rPr lang="en-US" altLang="ja-JP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HACCP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制度化</a:t>
            </a:r>
            <a:r>
              <a:rPr lang="ja-JP" altLang="en-US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による企業の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</a:t>
            </a:r>
            <a:endParaRPr lang="en-US" altLang="ja-JP" sz="10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171450" indent="-171450" eaLnBrk="1" hangingPunct="1">
              <a:lnSpc>
                <a:spcPts val="11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l"/>
              <a:defRPr/>
            </a:pPr>
            <a:r>
              <a:rPr lang="en-US" altLang="ja-JP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HACCP</a:t>
            </a:r>
            <a:r>
              <a:rPr lang="ja-JP" altLang="en-US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のより良い運用方法</a:t>
            </a:r>
            <a:endParaRPr lang="en-US" altLang="ja-JP" sz="10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1100"/>
              </a:lnSpc>
              <a:spcBef>
                <a:spcPts val="0"/>
              </a:spcBef>
              <a:buSzPct val="100000"/>
              <a:buNone/>
              <a:defRPr/>
            </a:pPr>
            <a:endParaRPr lang="en-US" altLang="ja-JP" sz="10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1100"/>
              </a:lnSpc>
              <a:spcBef>
                <a:spcPts val="0"/>
              </a:spcBef>
              <a:buSzPct val="100000"/>
              <a:buNone/>
              <a:defRPr/>
            </a:pPr>
            <a:r>
              <a:rPr lang="en-US" altLang="ja-JP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HACCP</a:t>
            </a:r>
            <a:r>
              <a:rPr lang="ja-JP" altLang="en-US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を現場のレベルアップにつなげている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先進事例</a:t>
            </a:r>
            <a:endParaRPr lang="en-US" altLang="ja-JP" sz="10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ts val="600"/>
              </a:spcBef>
              <a:buSzPct val="100000"/>
              <a:buFontTx/>
              <a:buNone/>
              <a:defRPr/>
            </a:pPr>
            <a:r>
              <a:rPr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３月１１日</a:t>
            </a:r>
            <a:r>
              <a:rPr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金）飲食業向け</a:t>
            </a: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と、３月１</a:t>
            </a:r>
            <a:r>
              <a:rPr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月）</a:t>
            </a:r>
            <a:r>
              <a:rPr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食品</a:t>
            </a: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製造業向けは</a:t>
            </a:r>
            <a:r>
              <a:rPr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内容の一部が異なります</a:t>
            </a: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ja-JP" altLang="en-US" sz="9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3" name="角丸四角形 60"/>
          <p:cNvSpPr>
            <a:spLocks noChangeArrowheads="1"/>
          </p:cNvSpPr>
          <p:nvPr/>
        </p:nvSpPr>
        <p:spPr bwMode="auto">
          <a:xfrm>
            <a:off x="141230" y="5673080"/>
            <a:ext cx="647700" cy="288925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内容</a:t>
            </a:r>
          </a:p>
        </p:txBody>
      </p:sp>
      <p:sp>
        <p:nvSpPr>
          <p:cNvPr id="40" name="Text Box 4"/>
          <p:cNvSpPr>
            <a:spLocks noChangeArrowheads="1"/>
          </p:cNvSpPr>
          <p:nvPr/>
        </p:nvSpPr>
        <p:spPr bwMode="auto">
          <a:xfrm>
            <a:off x="0" y="9648504"/>
            <a:ext cx="6909939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05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50" u="sng" dirty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</a:t>
            </a:r>
            <a:r>
              <a:rPr lang="en-US" altLang="ja-JP" sz="105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050" u="sng" dirty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週間前を目途に岡山市</a:t>
            </a:r>
            <a:r>
              <a:rPr lang="ja-JP" altLang="en-US" sz="105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から会議ＩＤ・パスワード</a:t>
            </a:r>
            <a:r>
              <a:rPr lang="ja-JP" altLang="en-US" sz="1050" u="sng" dirty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と講義資料を</a:t>
            </a:r>
            <a:r>
              <a:rPr lang="ja-JP" altLang="en-US" sz="105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メール</a:t>
            </a:r>
            <a:r>
              <a:rPr lang="ja-JP" altLang="en-US" sz="1050" u="sng" dirty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</a:t>
            </a:r>
            <a:r>
              <a:rPr lang="ja-JP" altLang="en-US" sz="105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送付します。届かない場合はご連絡ください。</a:t>
            </a:r>
            <a:endParaRPr lang="ja-JP" altLang="en-US" sz="1050" u="sng" dirty="0">
              <a:solidFill>
                <a:schemeClr val="accent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41" name="Group 4"/>
          <p:cNvGrpSpPr>
            <a:grpSpLocks noChangeAspect="1"/>
          </p:cNvGrpSpPr>
          <p:nvPr/>
        </p:nvGrpSpPr>
        <p:grpSpPr bwMode="auto">
          <a:xfrm>
            <a:off x="3368985" y="4198322"/>
            <a:ext cx="1345944" cy="1379304"/>
            <a:chOff x="-1946" y="2464"/>
            <a:chExt cx="928" cy="951"/>
          </a:xfrm>
        </p:grpSpPr>
        <p:sp>
          <p:nvSpPr>
            <p:cNvPr id="42" name="AutoShape 3"/>
            <p:cNvSpPr>
              <a:spLocks noChangeAspect="1" noChangeArrowheads="1" noTextEdit="1"/>
            </p:cNvSpPr>
            <p:nvPr/>
          </p:nvSpPr>
          <p:spPr bwMode="auto">
            <a:xfrm>
              <a:off x="-1946" y="2464"/>
              <a:ext cx="928" cy="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43" name="Picture 5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46" t="5618" r="14908" b="13866"/>
            <a:stretch/>
          </p:blipFill>
          <p:spPr bwMode="auto">
            <a:xfrm>
              <a:off x="-1818" y="2517"/>
              <a:ext cx="667" cy="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8813"/>
  <p:tag name="AS_OS" val="Microsoft Windows NT 6.2.9200.0"/>
  <p:tag name="AS_RELEASE_DATE" val="2017.03.22"/>
  <p:tag name="AS_TITLE" val="Aspose.Slides for .NET 3.5"/>
  <p:tag name="AS_VERSION" val="17.3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 charset="-128"/>
        <a:cs typeface="Arial"/>
      </a:majorFont>
      <a:minorFont>
        <a:latin typeface="Arial"/>
        <a:ea typeface="ＭＳ Ｐゴシック" charset="-128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FFFFF"/>
        </a:accent3>
        <a:accent4>
          <a:srgbClr val="004C4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FFFFF"/>
        </a:accent3>
        <a:accent4>
          <a:srgbClr val="4D1900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FFFFFF"/>
        </a:accent3>
        <a:accent4>
          <a:srgbClr val="002A56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FFFFFF"/>
        </a:accent3>
        <a:accent4>
          <a:srgbClr val="2A5682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FFFFFF"/>
        </a:accent3>
        <a:accent4>
          <a:srgbClr val="656565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34344D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251A1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61A853E227D0B41AA2C3FC65A392068" ma:contentTypeVersion="11" ma:contentTypeDescription="新しいドキュメントを作成します。" ma:contentTypeScope="" ma:versionID="385999339b721c67d1ab5abf535900bf">
  <xsd:schema xmlns:xsd="http://www.w3.org/2001/XMLSchema" xmlns:xs="http://www.w3.org/2001/XMLSchema" xmlns:p="http://schemas.microsoft.com/office/2006/metadata/properties" xmlns:ns3="e5da46a3-726d-4973-be4d-43a5ca4d9e69" xmlns:ns4="828875c5-810b-43cf-adb0-ff799f320089" targetNamespace="http://schemas.microsoft.com/office/2006/metadata/properties" ma:root="true" ma:fieldsID="a072f330b24049cc239e0dc19a43900b" ns3:_="" ns4:_="">
    <xsd:import namespace="e5da46a3-726d-4973-be4d-43a5ca4d9e69"/>
    <xsd:import namespace="828875c5-810b-43cf-adb0-ff799f32008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3:SharedWithDetails" minOccurs="0"/>
                <xsd:element ref="ns3:SharingHintHash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a46a3-726d-4973-be4d-43a5ca4d9e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8875c5-810b-43cf-adb0-ff799f3200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8EB596-9BEC-4DBC-B864-AFB5F6F154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36856B-A7F4-4C2D-A95A-BDE22B054E5A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828875c5-810b-43cf-adb0-ff799f320089"/>
    <ds:schemaRef ds:uri="http://purl.org/dc/elements/1.1/"/>
    <ds:schemaRef ds:uri="e5da46a3-726d-4973-be4d-43a5ca4d9e69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40EDE23-50E3-455A-A8B4-62A5743FC7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da46a3-726d-4973-be4d-43a5ca4d9e69"/>
    <ds:schemaRef ds:uri="828875c5-810b-43cf-adb0-ff799f3200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598</Words>
  <Application>Microsoft Office PowerPoint</Application>
  <PresentationFormat>A4 210 x 297 mm</PresentationFormat>
  <Paragraphs>71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HGS創英角ｺﾞｼｯｸUB</vt:lpstr>
      <vt:lpstr>HG丸ｺﾞｼｯｸM-PRO</vt:lpstr>
      <vt:lpstr>HG正楷書体-PRO</vt:lpstr>
      <vt:lpstr>Meiryo UI</vt:lpstr>
      <vt:lpstr>ＭＳ Ｐゴシック</vt:lpstr>
      <vt:lpstr>Arial</vt:lpstr>
      <vt:lpstr>Calibri</vt:lpstr>
      <vt:lpstr>Wingdings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P0164437</dc:creator>
  <cp:lastModifiedBy>岡山市</cp:lastModifiedBy>
  <cp:revision>27</cp:revision>
  <cp:lastPrinted>2021-01-27T02:19:27Z</cp:lastPrinted>
  <dcterms:modified xsi:type="dcterms:W3CDTF">2022-01-26T05:10:50Z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0x010100661A853E227D0B41AA2C3FC65A392068</vt:lpwstr>
  </property>
</Properties>
</file>