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handoutMasterIdLst>
    <p:handoutMasterId r:id="rId40"/>
  </p:handoutMasterIdLst>
  <p:sldIdLst>
    <p:sldId id="300" r:id="rId2"/>
    <p:sldId id="308" r:id="rId3"/>
    <p:sldId id="309" r:id="rId4"/>
    <p:sldId id="334" r:id="rId5"/>
    <p:sldId id="336" r:id="rId6"/>
    <p:sldId id="325" r:id="rId7"/>
    <p:sldId id="335" r:id="rId8"/>
    <p:sldId id="327" r:id="rId9"/>
    <p:sldId id="319" r:id="rId10"/>
    <p:sldId id="311" r:id="rId11"/>
    <p:sldId id="320" r:id="rId12"/>
    <p:sldId id="338" r:id="rId13"/>
    <p:sldId id="259" r:id="rId14"/>
    <p:sldId id="299" r:id="rId15"/>
    <p:sldId id="328" r:id="rId16"/>
    <p:sldId id="257" r:id="rId17"/>
    <p:sldId id="321" r:id="rId18"/>
    <p:sldId id="339" r:id="rId19"/>
    <p:sldId id="273" r:id="rId20"/>
    <p:sldId id="275" r:id="rId21"/>
    <p:sldId id="277" r:id="rId22"/>
    <p:sldId id="274" r:id="rId23"/>
    <p:sldId id="323" r:id="rId24"/>
    <p:sldId id="287" r:id="rId25"/>
    <p:sldId id="288" r:id="rId26"/>
    <p:sldId id="276" r:id="rId27"/>
    <p:sldId id="297" r:id="rId28"/>
    <p:sldId id="298" r:id="rId29"/>
    <p:sldId id="322" r:id="rId30"/>
    <p:sldId id="340" r:id="rId31"/>
    <p:sldId id="282" r:id="rId32"/>
    <p:sldId id="284" r:id="rId33"/>
    <p:sldId id="289" r:id="rId34"/>
    <p:sldId id="329" r:id="rId35"/>
    <p:sldId id="295" r:id="rId36"/>
    <p:sldId id="290" r:id="rId37"/>
    <p:sldId id="341" r:id="rId38"/>
  </p:sldIdLst>
  <p:sldSz cx="9144000" cy="6858000" type="screen4x3"/>
  <p:notesSz cx="7099300" cy="10234613"/>
  <p:defaultTextStyle>
    <a:defPPr>
      <a:defRPr lang="ja-JP"/>
    </a:defPPr>
    <a:lvl1pPr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sz="1600"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sz="1600"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sz="1600"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sz="1600" kern="1200">
        <a:solidFill>
          <a:schemeClr val="tx1"/>
        </a:solidFill>
        <a:latin typeface="Verdana"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ECFF"/>
    <a:srgbClr val="006600"/>
    <a:srgbClr val="000099"/>
    <a:srgbClr val="0066FF"/>
    <a:srgbClr val="FF0000"/>
    <a:srgbClr val="6699FF"/>
    <a:srgbClr val="FFC000"/>
    <a:srgbClr val="FF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86455" autoAdjust="0"/>
  </p:normalViewPr>
  <p:slideViewPr>
    <p:cSldViewPr>
      <p:cViewPr varScale="1">
        <p:scale>
          <a:sx n="62" d="100"/>
          <a:sy n="62" d="100"/>
        </p:scale>
        <p:origin x="-1362" y="-90"/>
      </p:cViewPr>
      <p:guideLst>
        <p:guide orient="horz" pos="2160"/>
        <p:guide pos="2880"/>
      </p:guideLst>
    </p:cSldViewPr>
  </p:slideViewPr>
  <p:outlineViewPr>
    <p:cViewPr>
      <p:scale>
        <a:sx n="33" d="100"/>
        <a:sy n="33" d="100"/>
      </p:scale>
      <p:origin x="0" y="35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1BE456-5C6E-489C-9C9D-874BD005D0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53682B0C-AE00-4AFD-A794-0E139831F06E}">
      <dgm:prSet>
        <dgm:style>
          <a:lnRef idx="0">
            <a:schemeClr val="accent2"/>
          </a:lnRef>
          <a:fillRef idx="3">
            <a:schemeClr val="accent2"/>
          </a:fillRef>
          <a:effectRef idx="3">
            <a:schemeClr val="accent2"/>
          </a:effectRef>
          <a:fontRef idx="minor">
            <a:schemeClr val="lt1"/>
          </a:fontRef>
        </dgm:style>
      </dgm:prSet>
      <dgm:spPr>
        <a:solidFill>
          <a:srgbClr val="CCECFF"/>
        </a:solidFill>
      </dgm:spPr>
      <dgm:t>
        <a:bodyPr/>
        <a:lstStyle/>
        <a:p>
          <a:pPr rtl="0"/>
          <a:r>
            <a:rPr kumimoji="1" lang="ja-JP" dirty="0" smtClean="0">
              <a:solidFill>
                <a:srgbClr val="002060"/>
              </a:solidFill>
            </a:rPr>
            <a:t>「不適切」と考える理由は特記事項に記載する。</a:t>
          </a:r>
          <a:endParaRPr lang="ja-JP" dirty="0">
            <a:solidFill>
              <a:srgbClr val="002060"/>
            </a:solidFill>
          </a:endParaRPr>
        </a:p>
      </dgm:t>
    </dgm:pt>
    <dgm:pt modelId="{D540E450-F3E7-4AAF-A3AC-E7383F840C96}" type="parTrans" cxnId="{1A031AD5-DAD3-4F23-90CD-B42C9A71A3F9}">
      <dgm:prSet/>
      <dgm:spPr/>
      <dgm:t>
        <a:bodyPr/>
        <a:lstStyle/>
        <a:p>
          <a:endParaRPr kumimoji="1" lang="ja-JP" altLang="en-US"/>
        </a:p>
      </dgm:t>
    </dgm:pt>
    <dgm:pt modelId="{33376D8F-AD4E-4E85-A1BA-C1933827D801}" type="sibTrans" cxnId="{1A031AD5-DAD3-4F23-90CD-B42C9A71A3F9}">
      <dgm:prSet/>
      <dgm:spPr/>
      <dgm:t>
        <a:bodyPr/>
        <a:lstStyle/>
        <a:p>
          <a:endParaRPr kumimoji="1" lang="ja-JP" altLang="en-US"/>
        </a:p>
      </dgm:t>
    </dgm:pt>
    <dgm:pt modelId="{7261AB2C-4FA3-4E39-91AD-9EBE3C8B1192}">
      <dgm:prSet/>
      <dgm:spPr/>
      <dgm:t>
        <a:bodyPr/>
        <a:lstStyle/>
        <a:p>
          <a:pPr rtl="0"/>
          <a:r>
            <a:rPr kumimoji="1" lang="ja-JP" dirty="0" smtClean="0"/>
            <a:t>理由が明記されていないと、審査会委員は、調査員の判断が妥当かどうか確認することができない。</a:t>
          </a:r>
          <a:r>
            <a:rPr kumimoji="1" lang="ja-JP" altLang="en-US" dirty="0" smtClean="0"/>
            <a:t>（理由の有無は、特記事項チェックの最大のポイントの一つ）</a:t>
          </a:r>
          <a:r>
            <a:rPr kumimoji="1" lang="en-US" altLang="ja-JP" dirty="0" smtClean="0"/>
            <a:t/>
          </a:r>
          <a:br>
            <a:rPr kumimoji="1" lang="en-US" altLang="ja-JP" dirty="0" smtClean="0"/>
          </a:br>
          <a:endParaRPr lang="ja-JP" dirty="0"/>
        </a:p>
      </dgm:t>
    </dgm:pt>
    <dgm:pt modelId="{43239810-B0A6-44AC-9701-378E9FF6ED17}" type="parTrans" cxnId="{5710B520-575B-4AA3-B22B-9C56DDDD1FBD}">
      <dgm:prSet/>
      <dgm:spPr/>
      <dgm:t>
        <a:bodyPr/>
        <a:lstStyle/>
        <a:p>
          <a:endParaRPr kumimoji="1" lang="ja-JP" altLang="en-US"/>
        </a:p>
      </dgm:t>
    </dgm:pt>
    <dgm:pt modelId="{BAD4EDAD-0AEA-4B01-BCD3-F95D17A7688E}" type="sibTrans" cxnId="{5710B520-575B-4AA3-B22B-9C56DDDD1FBD}">
      <dgm:prSet/>
      <dgm:spPr/>
      <dgm:t>
        <a:bodyPr/>
        <a:lstStyle/>
        <a:p>
          <a:endParaRPr kumimoji="1" lang="ja-JP" altLang="en-US"/>
        </a:p>
      </dgm:t>
    </dgm:pt>
    <dgm:pt modelId="{69931EDF-0999-4DCA-971B-1DB0AA000552}">
      <dgm:prSet>
        <dgm:style>
          <a:lnRef idx="0">
            <a:schemeClr val="accent2"/>
          </a:lnRef>
          <a:fillRef idx="3">
            <a:schemeClr val="accent2"/>
          </a:fillRef>
          <a:effectRef idx="3">
            <a:schemeClr val="accent2"/>
          </a:effectRef>
          <a:fontRef idx="minor">
            <a:schemeClr val="lt1"/>
          </a:fontRef>
        </dgm:style>
      </dgm:prSet>
      <dgm:spPr>
        <a:solidFill>
          <a:srgbClr val="CCECFF"/>
        </a:solidFill>
      </dgm:spPr>
      <dgm:t>
        <a:bodyPr/>
        <a:lstStyle/>
        <a:p>
          <a:pPr rtl="0"/>
          <a:r>
            <a:rPr kumimoji="1" lang="ja-JP" dirty="0" smtClean="0">
              <a:solidFill>
                <a:srgbClr val="002060"/>
              </a:solidFill>
            </a:rPr>
            <a:t>介助の適切性は総合的に判断する</a:t>
          </a:r>
          <a:endParaRPr lang="ja-JP" dirty="0">
            <a:solidFill>
              <a:srgbClr val="002060"/>
            </a:solidFill>
          </a:endParaRPr>
        </a:p>
      </dgm:t>
    </dgm:pt>
    <dgm:pt modelId="{C8B2C534-A624-4A73-BCFD-86E9CD5E8FE4}" type="parTrans" cxnId="{6F7AEB20-0302-4A3F-B00B-85711F23DA01}">
      <dgm:prSet/>
      <dgm:spPr/>
      <dgm:t>
        <a:bodyPr/>
        <a:lstStyle/>
        <a:p>
          <a:endParaRPr kumimoji="1" lang="ja-JP" altLang="en-US"/>
        </a:p>
      </dgm:t>
    </dgm:pt>
    <dgm:pt modelId="{12FF3C8C-5C96-4DD5-B8CC-5EBC58B17FCA}" type="sibTrans" cxnId="{6F7AEB20-0302-4A3F-B00B-85711F23DA01}">
      <dgm:prSet/>
      <dgm:spPr/>
      <dgm:t>
        <a:bodyPr/>
        <a:lstStyle/>
        <a:p>
          <a:endParaRPr kumimoji="1" lang="ja-JP" altLang="en-US"/>
        </a:p>
      </dgm:t>
    </dgm:pt>
    <dgm:pt modelId="{6E9FE6F8-C1F3-46BD-ACB0-4417220C0ECC}">
      <dgm:prSet/>
      <dgm:spPr/>
      <dgm:t>
        <a:bodyPr/>
        <a:lstStyle/>
        <a:p>
          <a:pPr rtl="0"/>
          <a:r>
            <a:rPr kumimoji="1" lang="ja-JP" altLang="en-US" sz="2000" dirty="0" smtClean="0"/>
            <a:t>独居、老々介護のみを理由に判断するものではない。</a:t>
          </a:r>
          <a:endParaRPr lang="ja-JP" altLang="en-US" sz="2000" dirty="0"/>
        </a:p>
      </dgm:t>
    </dgm:pt>
    <dgm:pt modelId="{16F7A5CD-3B53-47AB-B03B-6ABDDD749A8B}" type="parTrans" cxnId="{1F38E2C2-1531-4ABD-A8F2-4A9163BC25E7}">
      <dgm:prSet/>
      <dgm:spPr/>
      <dgm:t>
        <a:bodyPr/>
        <a:lstStyle/>
        <a:p>
          <a:endParaRPr kumimoji="1" lang="ja-JP" altLang="en-US"/>
        </a:p>
      </dgm:t>
    </dgm:pt>
    <dgm:pt modelId="{FAFA5BB1-ABE3-4D3C-B628-E1B5BB8D1828}" type="sibTrans" cxnId="{1F38E2C2-1531-4ABD-A8F2-4A9163BC25E7}">
      <dgm:prSet/>
      <dgm:spPr/>
      <dgm:t>
        <a:bodyPr/>
        <a:lstStyle/>
        <a:p>
          <a:endParaRPr kumimoji="1" lang="ja-JP" altLang="en-US"/>
        </a:p>
      </dgm:t>
    </dgm:pt>
    <dgm:pt modelId="{50E783E6-81B5-44A5-9D5A-EE6253B3BB3E}">
      <dgm:prSet/>
      <dgm:spPr/>
      <dgm:t>
        <a:bodyPr/>
        <a:lstStyle/>
        <a:p>
          <a:pPr rtl="0"/>
          <a:r>
            <a:rPr kumimoji="1" lang="ja-JP" sz="2000" dirty="0" smtClean="0"/>
            <a:t>単に「できる</a:t>
          </a:r>
          <a:r>
            <a:rPr kumimoji="1" lang="en-US" sz="2000" dirty="0" smtClean="0"/>
            <a:t>-</a:t>
          </a:r>
          <a:r>
            <a:rPr kumimoji="1" lang="ja-JP" sz="2000" dirty="0" smtClean="0"/>
            <a:t>できない」といった個々の行為の能力のみで評価せず、生活環境や本人の置かれている状態なども含めて、</a:t>
          </a:r>
          <a:r>
            <a:rPr kumimoji="1" lang="ja-JP" sz="2000" u="sng" dirty="0" smtClean="0"/>
            <a:t>総合的に判断</a:t>
          </a:r>
          <a:r>
            <a:rPr kumimoji="1" lang="ja-JP" sz="2000" dirty="0" smtClean="0"/>
            <a:t>する。</a:t>
          </a:r>
          <a:endParaRPr lang="ja-JP" sz="2000" dirty="0"/>
        </a:p>
      </dgm:t>
    </dgm:pt>
    <dgm:pt modelId="{0C8117E1-E2C8-4C05-B5FD-459DC4B8F70B}" type="parTrans" cxnId="{6D08ABC2-2E2B-435F-8587-F30DE7E9E84E}">
      <dgm:prSet/>
      <dgm:spPr/>
      <dgm:t>
        <a:bodyPr/>
        <a:lstStyle/>
        <a:p>
          <a:endParaRPr kumimoji="1" lang="ja-JP" altLang="en-US"/>
        </a:p>
      </dgm:t>
    </dgm:pt>
    <dgm:pt modelId="{1951ABE9-334C-4B8F-A9DA-B1C83894FD34}" type="sibTrans" cxnId="{6D08ABC2-2E2B-435F-8587-F30DE7E9E84E}">
      <dgm:prSet/>
      <dgm:spPr/>
      <dgm:t>
        <a:bodyPr/>
        <a:lstStyle/>
        <a:p>
          <a:endParaRPr kumimoji="1" lang="ja-JP" altLang="en-US"/>
        </a:p>
      </dgm:t>
    </dgm:pt>
    <dgm:pt modelId="{FE94461A-EDBB-4FF6-B50A-FCF1B7DE476B}">
      <dgm:prSet/>
      <dgm:spPr/>
      <dgm:t>
        <a:bodyPr/>
        <a:lstStyle/>
        <a:p>
          <a:pPr rtl="0"/>
          <a:r>
            <a:rPr kumimoji="1" lang="ja-JP" altLang="en-US" sz="2000" dirty="0" smtClean="0"/>
            <a:t>生活の中で行われる介助は、本人の生活習慣などにも影響を受ける。</a:t>
          </a:r>
          <a:endParaRPr lang="ja-JP" altLang="en-US" sz="2000" dirty="0"/>
        </a:p>
      </dgm:t>
    </dgm:pt>
    <dgm:pt modelId="{B5CCDEFA-32A5-4D2C-A0F8-3CF7A307D273}" type="parTrans" cxnId="{AFA91C90-A61B-42EA-9275-754ED93586C6}">
      <dgm:prSet/>
      <dgm:spPr/>
      <dgm:t>
        <a:bodyPr/>
        <a:lstStyle/>
        <a:p>
          <a:endParaRPr kumimoji="1" lang="ja-JP" altLang="en-US"/>
        </a:p>
      </dgm:t>
    </dgm:pt>
    <dgm:pt modelId="{434ABB4E-5C31-437E-A27D-D159B5F99FE1}" type="sibTrans" cxnId="{AFA91C90-A61B-42EA-9275-754ED93586C6}">
      <dgm:prSet/>
      <dgm:spPr/>
      <dgm:t>
        <a:bodyPr/>
        <a:lstStyle/>
        <a:p>
          <a:endParaRPr kumimoji="1" lang="ja-JP" altLang="en-US"/>
        </a:p>
      </dgm:t>
    </dgm:pt>
    <dgm:pt modelId="{0B106F38-53B4-4EB2-980A-66E3F587CA57}">
      <dgm:prSet custT="1"/>
      <dgm:spPr/>
      <dgm:t>
        <a:bodyPr/>
        <a:lstStyle/>
        <a:p>
          <a:pPr rtl="0"/>
          <a:r>
            <a:rPr kumimoji="1" lang="en-US" altLang="ja-JP" sz="2000" dirty="0" smtClean="0"/>
            <a:t>【</a:t>
          </a:r>
          <a:r>
            <a:rPr kumimoji="1" lang="ja-JP" altLang="en-US" sz="2000" dirty="0" smtClean="0"/>
            <a:t>参考</a:t>
          </a:r>
          <a:r>
            <a:rPr kumimoji="1" lang="en-US" altLang="ja-JP" sz="2000" dirty="0" smtClean="0"/>
            <a:t>】</a:t>
          </a:r>
          <a:r>
            <a:rPr kumimoji="1" lang="ja-JP" altLang="en-US" sz="1400" dirty="0" smtClean="0"/>
            <a:t>（前略）</a:t>
          </a:r>
          <a:r>
            <a:rPr kumimoji="1" lang="ja-JP" altLang="en-US" sz="1800" i="1" dirty="0" smtClean="0"/>
            <a:t>これらの者が</a:t>
          </a:r>
          <a:r>
            <a:rPr kumimoji="1" lang="ja-JP" altLang="en-US" sz="1800" i="1" u="sng" dirty="0" smtClean="0"/>
            <a:t>尊厳を保持し</a:t>
          </a:r>
          <a:r>
            <a:rPr kumimoji="1" lang="ja-JP" altLang="en-US" sz="1800" i="1" dirty="0" smtClean="0"/>
            <a:t>、その有する</a:t>
          </a:r>
          <a:r>
            <a:rPr kumimoji="1" lang="ja-JP" altLang="en-US" sz="1800" i="1" u="sng" dirty="0" smtClean="0"/>
            <a:t>能力に応じ自立した日常生活を営むことができる</a:t>
          </a:r>
          <a:r>
            <a:rPr kumimoji="1" lang="ja-JP" altLang="en-US" sz="1800" i="1" dirty="0" smtClean="0"/>
            <a:t>よう、必要な保健医療サービス及び福祉サービスに係る給付を行う</a:t>
          </a:r>
          <a:r>
            <a:rPr kumimoji="1" lang="ja-JP" altLang="en-US" sz="1200" i="0" dirty="0" smtClean="0"/>
            <a:t>（後略）</a:t>
          </a:r>
          <a:r>
            <a:rPr kumimoji="1" lang="ja-JP" altLang="en-US" sz="1800" i="1" dirty="0" smtClean="0"/>
            <a:t>（介護保険法第１条）</a:t>
          </a:r>
          <a:endParaRPr lang="ja-JP" sz="1800" i="1" dirty="0"/>
        </a:p>
      </dgm:t>
    </dgm:pt>
    <dgm:pt modelId="{586ECBDE-6A33-41D4-BF01-F25A7CED6BF0}" type="parTrans" cxnId="{3F50F56C-350E-43B3-9EDD-30FF1EF6E396}">
      <dgm:prSet/>
      <dgm:spPr/>
      <dgm:t>
        <a:bodyPr/>
        <a:lstStyle/>
        <a:p>
          <a:endParaRPr kumimoji="1" lang="ja-JP" altLang="en-US"/>
        </a:p>
      </dgm:t>
    </dgm:pt>
    <dgm:pt modelId="{471D635C-D7A8-43E6-ACD8-6640C09ED95E}" type="sibTrans" cxnId="{3F50F56C-350E-43B3-9EDD-30FF1EF6E396}">
      <dgm:prSet/>
      <dgm:spPr/>
      <dgm:t>
        <a:bodyPr/>
        <a:lstStyle/>
        <a:p>
          <a:endParaRPr kumimoji="1" lang="ja-JP" altLang="en-US"/>
        </a:p>
      </dgm:t>
    </dgm:pt>
    <dgm:pt modelId="{0CBA74CD-2B8F-4F5E-9DD1-C5D484982F57}" type="pres">
      <dgm:prSet presAssocID="{891BE456-5C6E-489C-9C9D-874BD005D073}" presName="linear" presStyleCnt="0">
        <dgm:presLayoutVars>
          <dgm:animLvl val="lvl"/>
          <dgm:resizeHandles val="exact"/>
        </dgm:presLayoutVars>
      </dgm:prSet>
      <dgm:spPr/>
      <dgm:t>
        <a:bodyPr/>
        <a:lstStyle/>
        <a:p>
          <a:endParaRPr kumimoji="1" lang="ja-JP" altLang="en-US"/>
        </a:p>
      </dgm:t>
    </dgm:pt>
    <dgm:pt modelId="{42E42BE2-8B95-4DEA-B37F-B41A3FF93D05}" type="pres">
      <dgm:prSet presAssocID="{53682B0C-AE00-4AFD-A794-0E139831F06E}" presName="parentText" presStyleLbl="node1" presStyleIdx="0" presStyleCnt="2">
        <dgm:presLayoutVars>
          <dgm:chMax val="0"/>
          <dgm:bulletEnabled val="1"/>
        </dgm:presLayoutVars>
      </dgm:prSet>
      <dgm:spPr/>
      <dgm:t>
        <a:bodyPr/>
        <a:lstStyle/>
        <a:p>
          <a:endParaRPr kumimoji="1" lang="ja-JP" altLang="en-US"/>
        </a:p>
      </dgm:t>
    </dgm:pt>
    <dgm:pt modelId="{A396C8FC-0D96-4EB5-B32A-F4E4ADADF52C}" type="pres">
      <dgm:prSet presAssocID="{53682B0C-AE00-4AFD-A794-0E139831F06E}" presName="childText" presStyleLbl="revTx" presStyleIdx="0" presStyleCnt="2">
        <dgm:presLayoutVars>
          <dgm:bulletEnabled val="1"/>
        </dgm:presLayoutVars>
      </dgm:prSet>
      <dgm:spPr/>
      <dgm:t>
        <a:bodyPr/>
        <a:lstStyle/>
        <a:p>
          <a:endParaRPr kumimoji="1" lang="ja-JP" altLang="en-US"/>
        </a:p>
      </dgm:t>
    </dgm:pt>
    <dgm:pt modelId="{28179555-031E-4EF9-B4D5-509D0919BA26}" type="pres">
      <dgm:prSet presAssocID="{69931EDF-0999-4DCA-971B-1DB0AA000552}" presName="parentText" presStyleLbl="node1" presStyleIdx="1" presStyleCnt="2">
        <dgm:presLayoutVars>
          <dgm:chMax val="0"/>
          <dgm:bulletEnabled val="1"/>
        </dgm:presLayoutVars>
      </dgm:prSet>
      <dgm:spPr/>
      <dgm:t>
        <a:bodyPr/>
        <a:lstStyle/>
        <a:p>
          <a:endParaRPr kumimoji="1" lang="ja-JP" altLang="en-US"/>
        </a:p>
      </dgm:t>
    </dgm:pt>
    <dgm:pt modelId="{372B6A2A-BDB0-4699-8F90-88BE3A42C229}" type="pres">
      <dgm:prSet presAssocID="{69931EDF-0999-4DCA-971B-1DB0AA000552}" presName="childText" presStyleLbl="revTx" presStyleIdx="1" presStyleCnt="2" custScaleY="116734">
        <dgm:presLayoutVars>
          <dgm:bulletEnabled val="1"/>
        </dgm:presLayoutVars>
      </dgm:prSet>
      <dgm:spPr/>
      <dgm:t>
        <a:bodyPr/>
        <a:lstStyle/>
        <a:p>
          <a:endParaRPr kumimoji="1" lang="ja-JP" altLang="en-US"/>
        </a:p>
      </dgm:t>
    </dgm:pt>
  </dgm:ptLst>
  <dgm:cxnLst>
    <dgm:cxn modelId="{56796FDD-93D6-4270-AF4B-FD56BDEF15A7}" type="presOf" srcId="{7261AB2C-4FA3-4E39-91AD-9EBE3C8B1192}" destId="{A396C8FC-0D96-4EB5-B32A-F4E4ADADF52C}" srcOrd="0" destOrd="0" presId="urn:microsoft.com/office/officeart/2005/8/layout/vList2"/>
    <dgm:cxn modelId="{A44CD2C3-1794-41F1-8595-CEC171054D4D}" type="presOf" srcId="{69931EDF-0999-4DCA-971B-1DB0AA000552}" destId="{28179555-031E-4EF9-B4D5-509D0919BA26}" srcOrd="0" destOrd="0" presId="urn:microsoft.com/office/officeart/2005/8/layout/vList2"/>
    <dgm:cxn modelId="{8A0B1A58-3E88-429C-BF06-02B0171DE0E0}" type="presOf" srcId="{6E9FE6F8-C1F3-46BD-ACB0-4417220C0ECC}" destId="{372B6A2A-BDB0-4699-8F90-88BE3A42C229}" srcOrd="0" destOrd="0" presId="urn:microsoft.com/office/officeart/2005/8/layout/vList2"/>
    <dgm:cxn modelId="{D29C8724-97FE-4CC9-BD46-DBD598097031}" type="presOf" srcId="{0B106F38-53B4-4EB2-980A-66E3F587CA57}" destId="{372B6A2A-BDB0-4699-8F90-88BE3A42C229}" srcOrd="0" destOrd="3" presId="urn:microsoft.com/office/officeart/2005/8/layout/vList2"/>
    <dgm:cxn modelId="{6D08ABC2-2E2B-435F-8587-F30DE7E9E84E}" srcId="{69931EDF-0999-4DCA-971B-1DB0AA000552}" destId="{50E783E6-81B5-44A5-9D5A-EE6253B3BB3E}" srcOrd="1" destOrd="0" parTransId="{0C8117E1-E2C8-4C05-B5FD-459DC4B8F70B}" sibTransId="{1951ABE9-334C-4B8F-A9DA-B1C83894FD34}"/>
    <dgm:cxn modelId="{6F7AEB20-0302-4A3F-B00B-85711F23DA01}" srcId="{891BE456-5C6E-489C-9C9D-874BD005D073}" destId="{69931EDF-0999-4DCA-971B-1DB0AA000552}" srcOrd="1" destOrd="0" parTransId="{C8B2C534-A624-4A73-BCFD-86E9CD5E8FE4}" sibTransId="{12FF3C8C-5C96-4DD5-B8CC-5EBC58B17FCA}"/>
    <dgm:cxn modelId="{1F38E2C2-1531-4ABD-A8F2-4A9163BC25E7}" srcId="{69931EDF-0999-4DCA-971B-1DB0AA000552}" destId="{6E9FE6F8-C1F3-46BD-ACB0-4417220C0ECC}" srcOrd="0" destOrd="0" parTransId="{16F7A5CD-3B53-47AB-B03B-6ABDDD749A8B}" sibTransId="{FAFA5BB1-ABE3-4D3C-B628-E1B5BB8D1828}"/>
    <dgm:cxn modelId="{1A031AD5-DAD3-4F23-90CD-B42C9A71A3F9}" srcId="{891BE456-5C6E-489C-9C9D-874BD005D073}" destId="{53682B0C-AE00-4AFD-A794-0E139831F06E}" srcOrd="0" destOrd="0" parTransId="{D540E450-F3E7-4AAF-A3AC-E7383F840C96}" sibTransId="{33376D8F-AD4E-4E85-A1BA-C1933827D801}"/>
    <dgm:cxn modelId="{7A20EA95-FF80-4F50-8D75-070D273A33B2}" type="presOf" srcId="{891BE456-5C6E-489C-9C9D-874BD005D073}" destId="{0CBA74CD-2B8F-4F5E-9DD1-C5D484982F57}" srcOrd="0" destOrd="0" presId="urn:microsoft.com/office/officeart/2005/8/layout/vList2"/>
    <dgm:cxn modelId="{AFA91C90-A61B-42EA-9275-754ED93586C6}" srcId="{69931EDF-0999-4DCA-971B-1DB0AA000552}" destId="{FE94461A-EDBB-4FF6-B50A-FCF1B7DE476B}" srcOrd="2" destOrd="0" parTransId="{B5CCDEFA-32A5-4D2C-A0F8-3CF7A307D273}" sibTransId="{434ABB4E-5C31-437E-A27D-D159B5F99FE1}"/>
    <dgm:cxn modelId="{B160F538-ABD9-47FE-B08E-2DB1FF554CBF}" type="presOf" srcId="{53682B0C-AE00-4AFD-A794-0E139831F06E}" destId="{42E42BE2-8B95-4DEA-B37F-B41A3FF93D05}" srcOrd="0" destOrd="0" presId="urn:microsoft.com/office/officeart/2005/8/layout/vList2"/>
    <dgm:cxn modelId="{5710B520-575B-4AA3-B22B-9C56DDDD1FBD}" srcId="{53682B0C-AE00-4AFD-A794-0E139831F06E}" destId="{7261AB2C-4FA3-4E39-91AD-9EBE3C8B1192}" srcOrd="0" destOrd="0" parTransId="{43239810-B0A6-44AC-9701-378E9FF6ED17}" sibTransId="{BAD4EDAD-0AEA-4B01-BCD3-F95D17A7688E}"/>
    <dgm:cxn modelId="{D3B18A0B-7E15-4E9F-BB8D-946F01E17DCB}" type="presOf" srcId="{FE94461A-EDBB-4FF6-B50A-FCF1B7DE476B}" destId="{372B6A2A-BDB0-4699-8F90-88BE3A42C229}" srcOrd="0" destOrd="2" presId="urn:microsoft.com/office/officeart/2005/8/layout/vList2"/>
    <dgm:cxn modelId="{D9BC135F-CED8-4BFC-BFDA-D264B21F0693}" type="presOf" srcId="{50E783E6-81B5-44A5-9D5A-EE6253B3BB3E}" destId="{372B6A2A-BDB0-4699-8F90-88BE3A42C229}" srcOrd="0" destOrd="1" presId="urn:microsoft.com/office/officeart/2005/8/layout/vList2"/>
    <dgm:cxn modelId="{3F50F56C-350E-43B3-9EDD-30FF1EF6E396}" srcId="{69931EDF-0999-4DCA-971B-1DB0AA000552}" destId="{0B106F38-53B4-4EB2-980A-66E3F587CA57}" srcOrd="3" destOrd="0" parTransId="{586ECBDE-6A33-41D4-BF01-F25A7CED6BF0}" sibTransId="{471D635C-D7A8-43E6-ACD8-6640C09ED95E}"/>
    <dgm:cxn modelId="{33D0FFDC-0739-4908-946B-6CDD7A8FB0E4}" type="presParOf" srcId="{0CBA74CD-2B8F-4F5E-9DD1-C5D484982F57}" destId="{42E42BE2-8B95-4DEA-B37F-B41A3FF93D05}" srcOrd="0" destOrd="0" presId="urn:microsoft.com/office/officeart/2005/8/layout/vList2"/>
    <dgm:cxn modelId="{57C58746-E598-4F9D-8285-3046031642A9}" type="presParOf" srcId="{0CBA74CD-2B8F-4F5E-9DD1-C5D484982F57}" destId="{A396C8FC-0D96-4EB5-B32A-F4E4ADADF52C}" srcOrd="1" destOrd="0" presId="urn:microsoft.com/office/officeart/2005/8/layout/vList2"/>
    <dgm:cxn modelId="{BC6FB1EB-A667-4E68-A0AE-C93FF8E1D57B}" type="presParOf" srcId="{0CBA74CD-2B8F-4F5E-9DD1-C5D484982F57}" destId="{28179555-031E-4EF9-B4D5-509D0919BA26}" srcOrd="2" destOrd="0" presId="urn:microsoft.com/office/officeart/2005/8/layout/vList2"/>
    <dgm:cxn modelId="{424B19E1-B569-4D81-8A30-BB75F1D79259}" type="presParOf" srcId="{0CBA74CD-2B8F-4F5E-9DD1-C5D484982F57}" destId="{372B6A2A-BDB0-4699-8F90-88BE3A42C22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42BE2-8B95-4DEA-B37F-B41A3FF93D05}">
      <dsp:nvSpPr>
        <dsp:cNvPr id="0" name=""/>
        <dsp:cNvSpPr/>
      </dsp:nvSpPr>
      <dsp:spPr>
        <a:xfrm>
          <a:off x="0" y="19730"/>
          <a:ext cx="8280400" cy="704339"/>
        </a:xfrm>
        <a:prstGeom prst="roundRect">
          <a:avLst/>
        </a:prstGeom>
        <a:solidFill>
          <a:srgbClr val="CCEC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kern="1200" dirty="0" smtClean="0">
              <a:solidFill>
                <a:srgbClr val="002060"/>
              </a:solidFill>
            </a:rPr>
            <a:t>「不適切」と考える理由は特記事項に記載する。</a:t>
          </a:r>
          <a:endParaRPr lang="ja-JP" sz="2800" kern="1200" dirty="0">
            <a:solidFill>
              <a:srgbClr val="002060"/>
            </a:solidFill>
          </a:endParaRPr>
        </a:p>
      </dsp:txBody>
      <dsp:txXfrm>
        <a:off x="34383" y="54113"/>
        <a:ext cx="8211634" cy="635573"/>
      </dsp:txXfrm>
    </dsp:sp>
    <dsp:sp modelId="{A396C8FC-0D96-4EB5-B32A-F4E4ADADF52C}">
      <dsp:nvSpPr>
        <dsp:cNvPr id="0" name=""/>
        <dsp:cNvSpPr/>
      </dsp:nvSpPr>
      <dsp:spPr>
        <a:xfrm>
          <a:off x="0" y="724070"/>
          <a:ext cx="8280400" cy="1362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03"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kern="1200" dirty="0" smtClean="0"/>
            <a:t>理由が明記されていないと、審査会委員は、調査員の判断が妥当かどうか確認することができない。</a:t>
          </a:r>
          <a:r>
            <a:rPr kumimoji="1" lang="ja-JP" altLang="en-US" sz="2200" kern="1200" dirty="0" smtClean="0"/>
            <a:t>（理由の有無は、特記事項チェックの最大のポイントの一つ）</a:t>
          </a:r>
          <a:r>
            <a:rPr kumimoji="1" lang="en-US" altLang="ja-JP" sz="2200" kern="1200" dirty="0" smtClean="0"/>
            <a:t/>
          </a:r>
          <a:br>
            <a:rPr kumimoji="1" lang="en-US" altLang="ja-JP" sz="2200" kern="1200" dirty="0" smtClean="0"/>
          </a:br>
          <a:endParaRPr lang="ja-JP" sz="2200" kern="1200" dirty="0"/>
        </a:p>
      </dsp:txBody>
      <dsp:txXfrm>
        <a:off x="0" y="724070"/>
        <a:ext cx="8280400" cy="1362060"/>
      </dsp:txXfrm>
    </dsp:sp>
    <dsp:sp modelId="{28179555-031E-4EF9-B4D5-509D0919BA26}">
      <dsp:nvSpPr>
        <dsp:cNvPr id="0" name=""/>
        <dsp:cNvSpPr/>
      </dsp:nvSpPr>
      <dsp:spPr>
        <a:xfrm>
          <a:off x="0" y="2086130"/>
          <a:ext cx="8280400" cy="704339"/>
        </a:xfrm>
        <a:prstGeom prst="roundRect">
          <a:avLst/>
        </a:prstGeom>
        <a:solidFill>
          <a:srgbClr val="CCECFF"/>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kern="1200" dirty="0" smtClean="0">
              <a:solidFill>
                <a:srgbClr val="002060"/>
              </a:solidFill>
            </a:rPr>
            <a:t>介助の適切性は総合的に判断する</a:t>
          </a:r>
          <a:endParaRPr lang="ja-JP" sz="2800" kern="1200" dirty="0">
            <a:solidFill>
              <a:srgbClr val="002060"/>
            </a:solidFill>
          </a:endParaRPr>
        </a:p>
      </dsp:txBody>
      <dsp:txXfrm>
        <a:off x="34383" y="2120513"/>
        <a:ext cx="8211634" cy="635573"/>
      </dsp:txXfrm>
    </dsp:sp>
    <dsp:sp modelId="{372B6A2A-BDB0-4699-8F90-88BE3A42C229}">
      <dsp:nvSpPr>
        <dsp:cNvPr id="0" name=""/>
        <dsp:cNvSpPr/>
      </dsp:nvSpPr>
      <dsp:spPr>
        <a:xfrm>
          <a:off x="0" y="2790470"/>
          <a:ext cx="8280400" cy="2706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03"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kumimoji="1" lang="ja-JP" altLang="en-US" sz="2000" kern="1200" dirty="0" smtClean="0"/>
            <a:t>独居、老々介護のみを理由に判断するものではない。</a:t>
          </a:r>
          <a:endParaRPr lang="ja-JP" altLang="en-US" sz="2000" kern="1200" dirty="0"/>
        </a:p>
        <a:p>
          <a:pPr marL="228600" lvl="1" indent="-228600" algn="l" defTabSz="889000" rtl="0">
            <a:lnSpc>
              <a:spcPct val="90000"/>
            </a:lnSpc>
            <a:spcBef>
              <a:spcPct val="0"/>
            </a:spcBef>
            <a:spcAft>
              <a:spcPct val="20000"/>
            </a:spcAft>
            <a:buChar char="••"/>
          </a:pPr>
          <a:r>
            <a:rPr kumimoji="1" lang="ja-JP" sz="2000" kern="1200" dirty="0" smtClean="0"/>
            <a:t>単に「できる</a:t>
          </a:r>
          <a:r>
            <a:rPr kumimoji="1" lang="en-US" sz="2000" kern="1200" dirty="0" smtClean="0"/>
            <a:t>-</a:t>
          </a:r>
          <a:r>
            <a:rPr kumimoji="1" lang="ja-JP" sz="2000" kern="1200" dirty="0" smtClean="0"/>
            <a:t>できない」といった個々の行為の能力のみで評価せず、生活環境や本人の置かれている状態なども含めて、</a:t>
          </a:r>
          <a:r>
            <a:rPr kumimoji="1" lang="ja-JP" sz="2000" u="sng" kern="1200" dirty="0" smtClean="0"/>
            <a:t>総合的に判断</a:t>
          </a:r>
          <a:r>
            <a:rPr kumimoji="1" lang="ja-JP" sz="2000" kern="1200" dirty="0" smtClean="0"/>
            <a:t>する。</a:t>
          </a:r>
          <a:endParaRPr lang="ja-JP" sz="2000" kern="1200" dirty="0"/>
        </a:p>
        <a:p>
          <a:pPr marL="228600" lvl="1" indent="-228600" algn="l" defTabSz="889000" rtl="0">
            <a:lnSpc>
              <a:spcPct val="90000"/>
            </a:lnSpc>
            <a:spcBef>
              <a:spcPct val="0"/>
            </a:spcBef>
            <a:spcAft>
              <a:spcPct val="20000"/>
            </a:spcAft>
            <a:buChar char="••"/>
          </a:pPr>
          <a:r>
            <a:rPr kumimoji="1" lang="ja-JP" altLang="en-US" sz="2000" kern="1200" dirty="0" smtClean="0"/>
            <a:t>生活の中で行われる介助は、本人の生活習慣などにも影響を受ける。</a:t>
          </a:r>
          <a:endParaRPr lang="ja-JP" altLang="en-US" sz="2000" kern="1200" dirty="0"/>
        </a:p>
        <a:p>
          <a:pPr marL="228600" lvl="1" indent="-228600" algn="l" defTabSz="889000" rtl="0">
            <a:lnSpc>
              <a:spcPct val="90000"/>
            </a:lnSpc>
            <a:spcBef>
              <a:spcPct val="0"/>
            </a:spcBef>
            <a:spcAft>
              <a:spcPct val="20000"/>
            </a:spcAft>
            <a:buChar char="••"/>
          </a:pPr>
          <a:r>
            <a:rPr kumimoji="1" lang="en-US" altLang="ja-JP" sz="2000" kern="1200" dirty="0" smtClean="0"/>
            <a:t>【</a:t>
          </a:r>
          <a:r>
            <a:rPr kumimoji="1" lang="ja-JP" altLang="en-US" sz="2000" kern="1200" dirty="0" smtClean="0"/>
            <a:t>参考</a:t>
          </a:r>
          <a:r>
            <a:rPr kumimoji="1" lang="en-US" altLang="ja-JP" sz="2000" kern="1200" dirty="0" smtClean="0"/>
            <a:t>】</a:t>
          </a:r>
          <a:r>
            <a:rPr kumimoji="1" lang="ja-JP" altLang="en-US" sz="1400" kern="1200" dirty="0" smtClean="0"/>
            <a:t>（前略）</a:t>
          </a:r>
          <a:r>
            <a:rPr kumimoji="1" lang="ja-JP" altLang="en-US" sz="1800" i="1" kern="1200" dirty="0" smtClean="0"/>
            <a:t>これらの者が</a:t>
          </a:r>
          <a:r>
            <a:rPr kumimoji="1" lang="ja-JP" altLang="en-US" sz="1800" i="1" u="sng" kern="1200" dirty="0" smtClean="0"/>
            <a:t>尊厳を保持し</a:t>
          </a:r>
          <a:r>
            <a:rPr kumimoji="1" lang="ja-JP" altLang="en-US" sz="1800" i="1" kern="1200" dirty="0" smtClean="0"/>
            <a:t>、その有する</a:t>
          </a:r>
          <a:r>
            <a:rPr kumimoji="1" lang="ja-JP" altLang="en-US" sz="1800" i="1" u="sng" kern="1200" dirty="0" smtClean="0"/>
            <a:t>能力に応じ自立した日常生活を営むことができる</a:t>
          </a:r>
          <a:r>
            <a:rPr kumimoji="1" lang="ja-JP" altLang="en-US" sz="1800" i="1" kern="1200" dirty="0" smtClean="0"/>
            <a:t>よう、必要な保健医療サービス及び福祉サービスに係る給付を行う</a:t>
          </a:r>
          <a:r>
            <a:rPr kumimoji="1" lang="ja-JP" altLang="en-US" sz="1200" i="0" kern="1200" dirty="0" smtClean="0"/>
            <a:t>（後略）</a:t>
          </a:r>
          <a:r>
            <a:rPr kumimoji="1" lang="ja-JP" altLang="en-US" sz="1800" i="1" kern="1200" dirty="0" smtClean="0"/>
            <a:t>（介護保険法第１条）</a:t>
          </a:r>
          <a:endParaRPr lang="ja-JP" sz="1800" i="1" kern="1200" dirty="0"/>
        </a:p>
      </dsp:txBody>
      <dsp:txXfrm>
        <a:off x="0" y="2790470"/>
        <a:ext cx="8280400" cy="27063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143" cy="511649"/>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4021503" y="0"/>
            <a:ext cx="3076143" cy="511649"/>
          </a:xfrm>
          <a:prstGeom prst="rect">
            <a:avLst/>
          </a:prstGeom>
        </p:spPr>
        <p:txBody>
          <a:bodyPr vert="horz" lIns="94640" tIns="47320" rIns="94640" bIns="47320" rtlCol="0"/>
          <a:lstStyle>
            <a:lvl1pPr algn="r">
              <a:defRPr sz="1200"/>
            </a:lvl1pPr>
          </a:lstStyle>
          <a:p>
            <a:fld id="{FC80EB8F-D5E6-4A52-80F7-F0FAFD5CAA02}" type="datetimeFigureOut">
              <a:rPr kumimoji="1" lang="ja-JP" altLang="en-US" smtClean="0"/>
              <a:pPr/>
              <a:t>2016/2/10</a:t>
            </a:fld>
            <a:endParaRPr kumimoji="1" lang="ja-JP" altLang="en-US"/>
          </a:p>
        </p:txBody>
      </p:sp>
      <p:sp>
        <p:nvSpPr>
          <p:cNvPr id="4" name="フッター プレースホルダ 3"/>
          <p:cNvSpPr>
            <a:spLocks noGrp="1"/>
          </p:cNvSpPr>
          <p:nvPr>
            <p:ph type="ftr" sz="quarter" idx="2"/>
          </p:nvPr>
        </p:nvSpPr>
        <p:spPr>
          <a:xfrm>
            <a:off x="0" y="9721330"/>
            <a:ext cx="3076143" cy="511648"/>
          </a:xfrm>
          <a:prstGeom prst="rect">
            <a:avLst/>
          </a:prstGeom>
        </p:spPr>
        <p:txBody>
          <a:bodyPr vert="horz" lIns="94640" tIns="47320" rIns="94640" bIns="473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4021503" y="9721330"/>
            <a:ext cx="3076143" cy="511648"/>
          </a:xfrm>
          <a:prstGeom prst="rect">
            <a:avLst/>
          </a:prstGeom>
        </p:spPr>
        <p:txBody>
          <a:bodyPr vert="horz" lIns="94640" tIns="47320" rIns="94640" bIns="47320" rtlCol="0" anchor="b"/>
          <a:lstStyle>
            <a:lvl1pPr algn="r">
              <a:defRPr sz="1200"/>
            </a:lvl1pPr>
          </a:lstStyle>
          <a:p>
            <a:fld id="{6660C43C-E634-40BA-B7D9-CBA9D0093368}" type="slidenum">
              <a:rPr kumimoji="1" lang="ja-JP" altLang="en-US" smtClean="0"/>
              <a:pPr/>
              <a:t>‹#›</a:t>
            </a:fld>
            <a:endParaRPr kumimoji="1" lang="ja-JP" altLang="en-US"/>
          </a:p>
        </p:txBody>
      </p:sp>
    </p:spTree>
    <p:extLst>
      <p:ext uri="{BB962C8B-B14F-4D97-AF65-F5344CB8AC3E}">
        <p14:creationId xmlns:p14="http://schemas.microsoft.com/office/powerpoint/2010/main" val="36341330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3076364" cy="511731"/>
          </a:xfrm>
          <a:prstGeom prst="rect">
            <a:avLst/>
          </a:prstGeom>
          <a:noFill/>
          <a:ln w="9525">
            <a:noFill/>
            <a:miter lim="800000"/>
            <a:headEnd/>
            <a:tailEnd/>
          </a:ln>
          <a:effectLst/>
        </p:spPr>
        <p:txBody>
          <a:bodyPr vert="horz" wrap="square" lIns="94640" tIns="47320" rIns="94640" bIns="47320" numCol="1" anchor="t" anchorCtr="0" compatLnSpc="1">
            <a:prstTxWarp prst="textNoShape">
              <a:avLst/>
            </a:prstTxWarp>
          </a:bodyPr>
          <a:lstStyle>
            <a:lvl1pPr>
              <a:defRPr sz="1200">
                <a:latin typeface="Arial" charset="0"/>
              </a:defRPr>
            </a:lvl1pPr>
          </a:lstStyle>
          <a:p>
            <a:pPr>
              <a:defRPr/>
            </a:pPr>
            <a:endParaRPr lang="en-US" altLang="ja-JP"/>
          </a:p>
        </p:txBody>
      </p:sp>
      <p:sp>
        <p:nvSpPr>
          <p:cNvPr id="141315" name="Rectangle 3"/>
          <p:cNvSpPr>
            <a:spLocks noGrp="1" noChangeArrowheads="1"/>
          </p:cNvSpPr>
          <p:nvPr>
            <p:ph type="dt" idx="1"/>
          </p:nvPr>
        </p:nvSpPr>
        <p:spPr bwMode="auto">
          <a:xfrm>
            <a:off x="4021294" y="0"/>
            <a:ext cx="3076364" cy="511731"/>
          </a:xfrm>
          <a:prstGeom prst="rect">
            <a:avLst/>
          </a:prstGeom>
          <a:noFill/>
          <a:ln w="9525">
            <a:noFill/>
            <a:miter lim="800000"/>
            <a:headEnd/>
            <a:tailEnd/>
          </a:ln>
          <a:effectLst/>
        </p:spPr>
        <p:txBody>
          <a:bodyPr vert="horz" wrap="square" lIns="94640" tIns="47320" rIns="94640" bIns="47320"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41317" name="Rectangle 5"/>
          <p:cNvSpPr>
            <a:spLocks noGrp="1" noChangeArrowheads="1"/>
          </p:cNvSpPr>
          <p:nvPr>
            <p:ph type="body" sz="quarter" idx="3"/>
          </p:nvPr>
        </p:nvSpPr>
        <p:spPr bwMode="auto">
          <a:xfrm>
            <a:off x="709930" y="4861442"/>
            <a:ext cx="5679440" cy="4605576"/>
          </a:xfrm>
          <a:prstGeom prst="rect">
            <a:avLst/>
          </a:prstGeom>
          <a:noFill/>
          <a:ln w="9525">
            <a:noFill/>
            <a:miter lim="800000"/>
            <a:headEnd/>
            <a:tailEnd/>
          </a:ln>
          <a:effectLst/>
        </p:spPr>
        <p:txBody>
          <a:bodyPr vert="horz" wrap="square" lIns="94640" tIns="47320" rIns="94640" bIns="473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41318" name="Rectangle 6"/>
          <p:cNvSpPr>
            <a:spLocks noGrp="1" noChangeArrowheads="1"/>
          </p:cNvSpPr>
          <p:nvPr>
            <p:ph type="ftr" sz="quarter" idx="4"/>
          </p:nvPr>
        </p:nvSpPr>
        <p:spPr bwMode="auto">
          <a:xfrm>
            <a:off x="0" y="9721106"/>
            <a:ext cx="3076364" cy="511731"/>
          </a:xfrm>
          <a:prstGeom prst="rect">
            <a:avLst/>
          </a:prstGeom>
          <a:noFill/>
          <a:ln w="9525">
            <a:noFill/>
            <a:miter lim="800000"/>
            <a:headEnd/>
            <a:tailEnd/>
          </a:ln>
          <a:effectLst/>
        </p:spPr>
        <p:txBody>
          <a:bodyPr vert="horz" wrap="square" lIns="94640" tIns="47320" rIns="94640" bIns="47320" numCol="1" anchor="b" anchorCtr="0" compatLnSpc="1">
            <a:prstTxWarp prst="textNoShape">
              <a:avLst/>
            </a:prstTxWarp>
          </a:bodyPr>
          <a:lstStyle>
            <a:lvl1pPr>
              <a:defRPr sz="1200">
                <a:latin typeface="Arial" charset="0"/>
              </a:defRPr>
            </a:lvl1pPr>
          </a:lstStyle>
          <a:p>
            <a:pPr>
              <a:defRPr/>
            </a:pPr>
            <a:endParaRPr lang="en-US" altLang="ja-JP"/>
          </a:p>
        </p:txBody>
      </p:sp>
      <p:sp>
        <p:nvSpPr>
          <p:cNvPr id="141319" name="Rectangle 7"/>
          <p:cNvSpPr>
            <a:spLocks noGrp="1" noChangeArrowheads="1"/>
          </p:cNvSpPr>
          <p:nvPr>
            <p:ph type="sldNum" sz="quarter" idx="5"/>
          </p:nvPr>
        </p:nvSpPr>
        <p:spPr bwMode="auto">
          <a:xfrm>
            <a:off x="4021294" y="9721106"/>
            <a:ext cx="3076364" cy="511731"/>
          </a:xfrm>
          <a:prstGeom prst="rect">
            <a:avLst/>
          </a:prstGeom>
          <a:noFill/>
          <a:ln w="9525">
            <a:noFill/>
            <a:miter lim="800000"/>
            <a:headEnd/>
            <a:tailEnd/>
          </a:ln>
          <a:effectLst/>
        </p:spPr>
        <p:txBody>
          <a:bodyPr vert="horz" wrap="square" lIns="94640" tIns="47320" rIns="94640" bIns="47320" numCol="1" anchor="b" anchorCtr="0" compatLnSpc="1">
            <a:prstTxWarp prst="textNoShape">
              <a:avLst/>
            </a:prstTxWarp>
          </a:bodyPr>
          <a:lstStyle>
            <a:lvl1pPr algn="r">
              <a:defRPr sz="1200">
                <a:latin typeface="Arial" charset="0"/>
              </a:defRPr>
            </a:lvl1pPr>
          </a:lstStyle>
          <a:p>
            <a:pPr>
              <a:defRPr/>
            </a:pPr>
            <a:fld id="{98431BDE-46CF-4E8F-957F-1BCDF751A170}" type="slidenum">
              <a:rPr lang="en-US" altLang="ja-JP"/>
              <a:pPr>
                <a:defRPr/>
              </a:pPr>
              <a:t>‹#›</a:t>
            </a:fld>
            <a:endParaRPr lang="en-US" altLang="ja-JP"/>
          </a:p>
        </p:txBody>
      </p:sp>
    </p:spTree>
    <p:extLst>
      <p:ext uri="{BB962C8B-B14F-4D97-AF65-F5344CB8AC3E}">
        <p14:creationId xmlns:p14="http://schemas.microsoft.com/office/powerpoint/2010/main" val="324729303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4021294" y="9721106"/>
            <a:ext cx="3076364" cy="511731"/>
          </a:xfrm>
          <a:prstGeom prst="rect">
            <a:avLst/>
          </a:prstGeom>
          <a:noFill/>
          <a:ln w="9525">
            <a:noFill/>
            <a:miter lim="800000"/>
            <a:headEnd/>
            <a:tailEnd/>
          </a:ln>
        </p:spPr>
        <p:txBody>
          <a:bodyPr lIns="94640" tIns="47320" rIns="94640" bIns="47320" anchor="b"/>
          <a:lstStyle/>
          <a:p>
            <a:pPr algn="r"/>
            <a:fld id="{8AD5422C-BBC3-436A-A8B7-EC547EA6FCBF}" type="slidenum">
              <a:rPr kumimoji="0" lang="ja-JP" altLang="en-US" sz="1200">
                <a:latin typeface="ＭＳ Ｐ明朝" pitchFamily="18" charset="-128"/>
                <a:ea typeface="ＭＳ Ｐ明朝" pitchFamily="18" charset="-128"/>
              </a:rPr>
              <a:pPr algn="r"/>
              <a:t>14</a:t>
            </a:fld>
            <a:endParaRPr kumimoji="0" lang="en-US" altLang="ja-JP" sz="1200" dirty="0">
              <a:latin typeface="ＭＳ Ｐ明朝" pitchFamily="18" charset="-128"/>
              <a:ea typeface="ＭＳ Ｐ明朝" pitchFamily="18" charset="-128"/>
            </a:endParaRPr>
          </a:p>
        </p:txBody>
      </p:sp>
      <p:sp>
        <p:nvSpPr>
          <p:cNvPr id="51203" name="Rectangle 2"/>
          <p:cNvSpPr>
            <a:spLocks noGrp="1" noRot="1" noChangeAspect="1" noChangeArrowheads="1" noTextEdit="1"/>
          </p:cNvSpPr>
          <p:nvPr>
            <p:ph type="sldImg"/>
          </p:nvPr>
        </p:nvSpPr>
        <p:spPr>
          <a:xfrm>
            <a:off x="993775" y="768350"/>
            <a:ext cx="5114925" cy="3836988"/>
          </a:xfrm>
          <a:ln/>
        </p:spPr>
      </p:sp>
      <p:sp>
        <p:nvSpPr>
          <p:cNvPr id="51204" name="Rectangle 3"/>
          <p:cNvSpPr>
            <a:spLocks noGrp="1" noChangeArrowheads="1"/>
          </p:cNvSpPr>
          <p:nvPr>
            <p:ph type="body" idx="1"/>
          </p:nvPr>
        </p:nvSpPr>
        <p:spPr>
          <a:noFill/>
          <a:ln/>
        </p:spPr>
        <p:txBody>
          <a:bodyPr/>
          <a:lstStyle/>
          <a:p>
            <a:pPr eaLnBrk="1" hangingPunct="1"/>
            <a:endParaRPr lang="ja-JP"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7"/>
          <p:cNvSpPr txBox="1">
            <a:spLocks noGrp="1" noChangeArrowheads="1"/>
          </p:cNvSpPr>
          <p:nvPr/>
        </p:nvSpPr>
        <p:spPr bwMode="auto">
          <a:xfrm>
            <a:off x="4021294" y="9721106"/>
            <a:ext cx="3076364" cy="511731"/>
          </a:xfrm>
          <a:prstGeom prst="rect">
            <a:avLst/>
          </a:prstGeom>
          <a:noFill/>
          <a:ln w="9525">
            <a:noFill/>
            <a:miter lim="800000"/>
            <a:headEnd/>
            <a:tailEnd/>
          </a:ln>
        </p:spPr>
        <p:txBody>
          <a:bodyPr lIns="94640" tIns="47320" rIns="94640" bIns="47320" anchor="b"/>
          <a:lstStyle/>
          <a:p>
            <a:pPr algn="r"/>
            <a:fld id="{302F78C7-0510-4FBD-9637-50F1F463C82F}" type="slidenum">
              <a:rPr kumimoji="0" lang="en-US" altLang="ja-JP" sz="1200">
                <a:latin typeface="ＭＳ Ｐ明朝" pitchFamily="18" charset="-128"/>
                <a:ea typeface="ＭＳ Ｐ明朝" pitchFamily="18" charset="-128"/>
              </a:rPr>
              <a:pPr algn="r"/>
              <a:t>23</a:t>
            </a:fld>
            <a:endParaRPr kumimoji="0" lang="en-US" altLang="ja-JP" sz="1200" dirty="0">
              <a:latin typeface="ＭＳ Ｐ明朝" pitchFamily="18" charset="-128"/>
              <a:ea typeface="ＭＳ Ｐ明朝" pitchFamily="18" charset="-128"/>
            </a:endParaRPr>
          </a:p>
        </p:txBody>
      </p:sp>
      <p:sp>
        <p:nvSpPr>
          <p:cNvPr id="63492" name="Rectangle 2"/>
          <p:cNvSpPr>
            <a:spLocks noGrp="1" noRot="1" noChangeAspect="1" noChangeArrowheads="1" noTextEdit="1"/>
          </p:cNvSpPr>
          <p:nvPr>
            <p:ph type="sldImg"/>
          </p:nvPr>
        </p:nvSpPr>
        <p:spPr>
          <a:xfrm>
            <a:off x="993775" y="768350"/>
            <a:ext cx="5114925" cy="3836988"/>
          </a:xfrm>
          <a:ln/>
        </p:spPr>
      </p:sp>
      <p:sp>
        <p:nvSpPr>
          <p:cNvPr id="63493"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7"/>
          <p:cNvSpPr txBox="1">
            <a:spLocks noGrp="1" noChangeArrowheads="1"/>
          </p:cNvSpPr>
          <p:nvPr/>
        </p:nvSpPr>
        <p:spPr bwMode="auto">
          <a:xfrm>
            <a:off x="4021294" y="9721106"/>
            <a:ext cx="3076364" cy="511731"/>
          </a:xfrm>
          <a:prstGeom prst="rect">
            <a:avLst/>
          </a:prstGeom>
          <a:noFill/>
          <a:ln w="9525">
            <a:noFill/>
            <a:miter lim="800000"/>
            <a:headEnd/>
            <a:tailEnd/>
          </a:ln>
        </p:spPr>
        <p:txBody>
          <a:bodyPr lIns="94640" tIns="47320" rIns="94640" bIns="47320" anchor="b"/>
          <a:lstStyle/>
          <a:p>
            <a:pPr algn="r"/>
            <a:fld id="{302F78C7-0510-4FBD-9637-50F1F463C82F}" type="slidenum">
              <a:rPr kumimoji="0" lang="en-US" altLang="ja-JP" sz="1200">
                <a:latin typeface="ＭＳ Ｐ明朝" pitchFamily="18" charset="-128"/>
                <a:ea typeface="ＭＳ Ｐ明朝" pitchFamily="18" charset="-128"/>
              </a:rPr>
              <a:pPr algn="r"/>
              <a:t>24</a:t>
            </a:fld>
            <a:endParaRPr kumimoji="0" lang="en-US" altLang="ja-JP" sz="1200" dirty="0">
              <a:latin typeface="ＭＳ Ｐ明朝" pitchFamily="18" charset="-128"/>
              <a:ea typeface="ＭＳ Ｐ明朝" pitchFamily="18" charset="-128"/>
            </a:endParaRPr>
          </a:p>
        </p:txBody>
      </p:sp>
      <p:sp>
        <p:nvSpPr>
          <p:cNvPr id="63492" name="Rectangle 2"/>
          <p:cNvSpPr>
            <a:spLocks noGrp="1" noRot="1" noChangeAspect="1" noChangeArrowheads="1" noTextEdit="1"/>
          </p:cNvSpPr>
          <p:nvPr>
            <p:ph type="sldImg"/>
          </p:nvPr>
        </p:nvSpPr>
        <p:spPr>
          <a:xfrm>
            <a:off x="993775" y="768350"/>
            <a:ext cx="5114925" cy="3836988"/>
          </a:xfrm>
          <a:ln/>
        </p:spPr>
      </p:sp>
      <p:sp>
        <p:nvSpPr>
          <p:cNvPr id="63493"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7"/>
          <p:cNvSpPr txBox="1">
            <a:spLocks noGrp="1" noChangeArrowheads="1"/>
          </p:cNvSpPr>
          <p:nvPr/>
        </p:nvSpPr>
        <p:spPr bwMode="auto">
          <a:xfrm>
            <a:off x="4021294" y="9721106"/>
            <a:ext cx="3076364" cy="511731"/>
          </a:xfrm>
          <a:prstGeom prst="rect">
            <a:avLst/>
          </a:prstGeom>
          <a:noFill/>
          <a:ln w="9525">
            <a:noFill/>
            <a:miter lim="800000"/>
            <a:headEnd/>
            <a:tailEnd/>
          </a:ln>
        </p:spPr>
        <p:txBody>
          <a:bodyPr lIns="94640" tIns="47320" rIns="94640" bIns="47320" anchor="b"/>
          <a:lstStyle/>
          <a:p>
            <a:pPr algn="r"/>
            <a:fld id="{EFCE8EB6-7099-4B56-9389-3E4533CB2476}" type="slidenum">
              <a:rPr kumimoji="0" lang="en-US" altLang="ja-JP" sz="1200">
                <a:latin typeface="ＭＳ Ｐ明朝" pitchFamily="18" charset="-128"/>
                <a:ea typeface="ＭＳ Ｐ明朝" pitchFamily="18" charset="-128"/>
              </a:rPr>
              <a:pPr algn="r"/>
              <a:t>25</a:t>
            </a:fld>
            <a:endParaRPr kumimoji="0" lang="en-US" altLang="ja-JP" sz="1200" dirty="0">
              <a:latin typeface="ＭＳ Ｐ明朝" pitchFamily="18" charset="-128"/>
              <a:ea typeface="ＭＳ Ｐ明朝" pitchFamily="18" charset="-128"/>
            </a:endParaRPr>
          </a:p>
        </p:txBody>
      </p:sp>
      <p:sp>
        <p:nvSpPr>
          <p:cNvPr id="64516" name="Rectangle 2"/>
          <p:cNvSpPr>
            <a:spLocks noGrp="1" noRot="1" noChangeAspect="1" noChangeArrowheads="1" noTextEdit="1"/>
          </p:cNvSpPr>
          <p:nvPr>
            <p:ph type="sldImg"/>
          </p:nvPr>
        </p:nvSpPr>
        <p:spPr>
          <a:xfrm>
            <a:off x="993775" y="768350"/>
            <a:ext cx="5114925" cy="3836988"/>
          </a:xfrm>
          <a:ln/>
        </p:spPr>
      </p:sp>
      <p:sp>
        <p:nvSpPr>
          <p:cNvPr id="64517" name="Rectangle 3"/>
          <p:cNvSpPr>
            <a:spLocks noGrp="1" noChangeArrowheads="1"/>
          </p:cNvSpPr>
          <p:nvPr>
            <p:ph type="body" idx="1"/>
          </p:nvPr>
        </p:nvSpPr>
        <p:spPr>
          <a:noFill/>
          <a:ln/>
        </p:spPr>
        <p:txBody>
          <a:bodyPr/>
          <a:lstStyle/>
          <a:p>
            <a:pPr eaLnBrk="1" hangingPunct="1"/>
            <a:endParaRPr lang="ja-JP" altLang="ja-JP"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xfrm>
            <a:off x="990600" y="765175"/>
            <a:ext cx="5121275" cy="3841750"/>
          </a:xfrm>
          <a:ln/>
        </p:spPr>
      </p:sp>
      <p:sp>
        <p:nvSpPr>
          <p:cNvPr id="107522" name="Rectangle 3"/>
          <p:cNvSpPr>
            <a:spLocks noGrp="1" noChangeArrowheads="1"/>
          </p:cNvSpPr>
          <p:nvPr>
            <p:ph type="body" idx="1"/>
          </p:nvPr>
        </p:nvSpPr>
        <p:spPr>
          <a:noFill/>
          <a:ln/>
        </p:spPr>
        <p:txBody>
          <a:bodyPr/>
          <a:lstStyle/>
          <a:p>
            <a:pPr eaLnBrk="1" hangingPunct="1"/>
            <a:endParaRPr lang="ja-JP" altLang="en-US" smtClean="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E992A1C0-A366-4642-9C5D-92457570235C}" type="slidenum">
              <a:rPr lang="en-US" altLang="ja-JP" smtClean="0">
                <a:ea typeface="ＭＳ Ｐゴシック" charset="-128"/>
              </a:rPr>
              <a:pPr/>
              <a:t>7</a:t>
            </a:fld>
            <a:endParaRPr lang="en-US" altLang="ja-JP" smtClean="0">
              <a:ea typeface="ＭＳ Ｐゴシック" charset="-128"/>
            </a:endParaRPr>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ja-JP"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latin typeface="Times New Roman" pitchFamily="18" charset="0"/>
            </a:endParaRPr>
          </a:p>
        </p:txBody>
      </p:sp>
      <p:sp>
        <p:nvSpPr>
          <p:cNvPr id="8194"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81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9DA61CE0-D15A-4524-8700-1A324398CB7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6" name="Rectangle 8"/>
          <p:cNvSpPr>
            <a:spLocks noGrp="1" noChangeArrowheads="1"/>
          </p:cNvSpPr>
          <p:nvPr>
            <p:ph type="sldNum" sz="quarter" idx="12"/>
          </p:nvPr>
        </p:nvSpPr>
        <p:spPr>
          <a:ln/>
        </p:spPr>
        <p:txBody>
          <a:bodyPr/>
          <a:lstStyle>
            <a:lvl1pPr>
              <a:defRPr/>
            </a:lvl1pPr>
          </a:lstStyle>
          <a:p>
            <a:pPr>
              <a:defRPr/>
            </a:pPr>
            <a:fld id="{C8CD169E-BF04-4A18-84BC-74C03A74BA9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6" name="Rectangle 8"/>
          <p:cNvSpPr>
            <a:spLocks noGrp="1" noChangeArrowheads="1"/>
          </p:cNvSpPr>
          <p:nvPr>
            <p:ph type="sldNum" sz="quarter" idx="12"/>
          </p:nvPr>
        </p:nvSpPr>
        <p:spPr>
          <a:ln/>
        </p:spPr>
        <p:txBody>
          <a:bodyPr/>
          <a:lstStyle>
            <a:lvl1pPr>
              <a:defRPr/>
            </a:lvl1pPr>
          </a:lstStyle>
          <a:p>
            <a:pPr>
              <a:defRPr/>
            </a:pPr>
            <a:fld id="{13356272-F9CB-41F7-AA80-58BAEC2B288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8FAD257F-5D8A-44E1-A44F-AD15D2C9D679}"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3438" y="1341438"/>
            <a:ext cx="3924300" cy="226218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3438" y="3756025"/>
            <a:ext cx="3924300" cy="22637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8" name="Rectangle 8"/>
          <p:cNvSpPr>
            <a:spLocks noGrp="1" noChangeArrowheads="1"/>
          </p:cNvSpPr>
          <p:nvPr>
            <p:ph type="sldNum" sz="quarter" idx="12"/>
          </p:nvPr>
        </p:nvSpPr>
        <p:spPr>
          <a:ln/>
        </p:spPr>
        <p:txBody>
          <a:bodyPr/>
          <a:lstStyle>
            <a:lvl1pPr>
              <a:defRPr/>
            </a:lvl1pPr>
          </a:lstStyle>
          <a:p>
            <a:pPr>
              <a:defRPr/>
            </a:pPr>
            <a:fld id="{D8ED6393-4338-464E-B10B-66E9203BBB27}"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6" name="Rectangle 8"/>
          <p:cNvSpPr>
            <a:spLocks noGrp="1" noChangeArrowheads="1"/>
          </p:cNvSpPr>
          <p:nvPr>
            <p:ph type="sldNum" sz="quarter" idx="12"/>
          </p:nvPr>
        </p:nvSpPr>
        <p:spPr>
          <a:ln/>
        </p:spPr>
        <p:txBody>
          <a:bodyPr/>
          <a:lstStyle>
            <a:lvl1pPr>
              <a:defRPr/>
            </a:lvl1pPr>
          </a:lstStyle>
          <a:p>
            <a:pPr>
              <a:defRPr/>
            </a:pPr>
            <a:fld id="{9E814617-3678-4611-ADE1-ABBEB127B660}"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6" name="Rectangle 8"/>
          <p:cNvSpPr>
            <a:spLocks noGrp="1" noChangeArrowheads="1"/>
          </p:cNvSpPr>
          <p:nvPr>
            <p:ph type="sldNum" sz="quarter" idx="12"/>
          </p:nvPr>
        </p:nvSpPr>
        <p:spPr>
          <a:ln/>
        </p:spPr>
        <p:txBody>
          <a:bodyPr/>
          <a:lstStyle>
            <a:lvl1pPr>
              <a:defRPr/>
            </a:lvl1pPr>
          </a:lstStyle>
          <a:p>
            <a:pPr>
              <a:defRPr/>
            </a:pPr>
            <a:fld id="{0F418D80-E615-49EB-BF6B-079E65DAF8C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01C7779E-017D-497D-89BE-8464110EBB3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9" name="Rectangle 8"/>
          <p:cNvSpPr>
            <a:spLocks noGrp="1" noChangeArrowheads="1"/>
          </p:cNvSpPr>
          <p:nvPr>
            <p:ph type="sldNum" sz="quarter" idx="12"/>
          </p:nvPr>
        </p:nvSpPr>
        <p:spPr>
          <a:ln/>
        </p:spPr>
        <p:txBody>
          <a:bodyPr/>
          <a:lstStyle>
            <a:lvl1pPr>
              <a:defRPr/>
            </a:lvl1pPr>
          </a:lstStyle>
          <a:p>
            <a:pPr>
              <a:defRPr/>
            </a:pPr>
            <a:fld id="{FAF3A3EC-2922-49EA-8D5D-52C346B8B69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5" name="Rectangle 8"/>
          <p:cNvSpPr>
            <a:spLocks noGrp="1" noChangeArrowheads="1"/>
          </p:cNvSpPr>
          <p:nvPr>
            <p:ph type="sldNum" sz="quarter" idx="12"/>
          </p:nvPr>
        </p:nvSpPr>
        <p:spPr>
          <a:ln/>
        </p:spPr>
        <p:txBody>
          <a:bodyPr/>
          <a:lstStyle>
            <a:lvl1pPr>
              <a:defRPr/>
            </a:lvl1pPr>
          </a:lstStyle>
          <a:p>
            <a:pPr>
              <a:defRPr/>
            </a:pPr>
            <a:fld id="{1C6A0E5E-7573-4039-A4D0-3AD1FDAC5E3B}"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4" name="Rectangle 8"/>
          <p:cNvSpPr>
            <a:spLocks noGrp="1" noChangeArrowheads="1"/>
          </p:cNvSpPr>
          <p:nvPr>
            <p:ph type="sldNum" sz="quarter" idx="12"/>
          </p:nvPr>
        </p:nvSpPr>
        <p:spPr>
          <a:ln/>
        </p:spPr>
        <p:txBody>
          <a:bodyPr/>
          <a:lstStyle>
            <a:lvl1pPr>
              <a:defRPr/>
            </a:lvl1pPr>
          </a:lstStyle>
          <a:p>
            <a:pPr>
              <a:defRPr/>
            </a:pPr>
            <a:fld id="{A09AF892-E980-4323-9BDD-E0617A133CF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FEFD8865-88DD-4157-B192-5822D6F14E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A4DCC037-8EF4-4517-88E4-324356F1D763}"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7477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341438"/>
            <a:ext cx="8001000" cy="467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2" name="AutoShape 4"/>
          <p:cNvSpPr>
            <a:spLocks noChangeArrowheads="1"/>
          </p:cNvSpPr>
          <p:nvPr/>
        </p:nvSpPr>
        <p:spPr bwMode="auto">
          <a:xfrm>
            <a:off x="609600" y="1125538"/>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latin typeface="Times New Roman" pitchFamily="18" charset="0"/>
            </a:endParaRPr>
          </a:p>
        </p:txBody>
      </p:sp>
      <p:sp>
        <p:nvSpPr>
          <p:cNvPr id="7173" name="Line 5"/>
          <p:cNvSpPr>
            <a:spLocks noChangeShapeType="1"/>
          </p:cNvSpPr>
          <p:nvPr/>
        </p:nvSpPr>
        <p:spPr bwMode="auto">
          <a:xfrm flipV="1">
            <a:off x="609600" y="6453188"/>
            <a:ext cx="7924800" cy="0"/>
          </a:xfrm>
          <a:prstGeom prst="line">
            <a:avLst/>
          </a:prstGeom>
          <a:noFill/>
          <a:ln w="3175">
            <a:solidFill>
              <a:srgbClr val="3366FF"/>
            </a:solidFill>
            <a:round/>
            <a:headEnd/>
            <a:tailEnd/>
          </a:ln>
          <a:effectLst/>
        </p:spPr>
        <p:txBody>
          <a:bodyPr/>
          <a:lstStyle/>
          <a:p>
            <a:pPr>
              <a:defRPr/>
            </a:pPr>
            <a:endParaRPr lang="ja-JP" altLang="en-US"/>
          </a:p>
        </p:txBody>
      </p:sp>
      <p:sp>
        <p:nvSpPr>
          <p:cNvPr id="717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7175" name="Rectangle 7"/>
          <p:cNvSpPr>
            <a:spLocks noGrp="1" noChangeArrowheads="1"/>
          </p:cNvSpPr>
          <p:nvPr>
            <p:ph type="ftr" sz="quarter" idx="3"/>
          </p:nvPr>
        </p:nvSpPr>
        <p:spPr bwMode="auto">
          <a:xfrm>
            <a:off x="3124200" y="6453188"/>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ja-JP" altLang="en-US" sz="800"/>
          </a:p>
        </p:txBody>
      </p:sp>
      <p:sp>
        <p:nvSpPr>
          <p:cNvPr id="7176" name="Rectangle 8"/>
          <p:cNvSpPr>
            <a:spLocks noGrp="1" noChangeArrowheads="1"/>
          </p:cNvSpPr>
          <p:nvPr>
            <p:ph type="sldNum" sz="quarter" idx="4"/>
          </p:nvPr>
        </p:nvSpPr>
        <p:spPr bwMode="auto">
          <a:xfrm>
            <a:off x="7235825" y="6597650"/>
            <a:ext cx="1908175"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1FE699AB-4A6E-4F4F-9083-A6F9AA086C6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rgbClr val="0066FF"/>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0066FF"/>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rgbClr val="0066FF"/>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rgbClr val="0066FF"/>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rgbClr val="0066FF"/>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600" b="1" spc="50" dirty="0" smtClean="0">
                <a:ln w="11430"/>
                <a:effectLst>
                  <a:outerShdw blurRad="76200" dist="50800" dir="5400000" algn="tl" rotWithShape="0">
                    <a:srgbClr val="000000">
                      <a:alpha val="65000"/>
                    </a:srgbClr>
                  </a:outerShdw>
                </a:effectLst>
              </a:rPr>
              <a:t>認定調査の基本的な考え方</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26</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49" name="Text Box 5"/>
          <p:cNvSpPr txBox="1">
            <a:spLocks noChangeArrowheads="1"/>
          </p:cNvSpPr>
          <p:nvPr/>
        </p:nvSpPr>
        <p:spPr bwMode="auto">
          <a:xfrm>
            <a:off x="971550" y="2781300"/>
            <a:ext cx="7200900" cy="519113"/>
          </a:xfrm>
          <a:prstGeom prst="rect">
            <a:avLst/>
          </a:prstGeom>
          <a:noFill/>
          <a:ln w="9525">
            <a:noFill/>
            <a:miter lim="800000"/>
            <a:headEnd/>
            <a:tailEnd/>
          </a:ln>
        </p:spPr>
        <p:txBody>
          <a:bodyPr>
            <a:spAutoFit/>
          </a:bodyPr>
          <a:lstStyle/>
          <a:p>
            <a:pPr algn="ctr">
              <a:spcBef>
                <a:spcPct val="50000"/>
              </a:spcBef>
            </a:pPr>
            <a:r>
              <a:rPr lang="en-US" altLang="ja-JP" sz="2800" dirty="0" smtClean="0"/>
              <a:t>【</a:t>
            </a:r>
            <a:r>
              <a:rPr lang="ja-JP" altLang="en-US" sz="2800" dirty="0" smtClean="0"/>
              <a:t>本研修の狙い</a:t>
            </a:r>
            <a:r>
              <a:rPr lang="en-US" altLang="ja-JP" sz="2800" dirty="0" smtClean="0"/>
              <a:t>】</a:t>
            </a:r>
            <a:endParaRPr lang="en-US" altLang="ja-JP" sz="2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ja-JP"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dirty="0" smtClean="0"/>
              <a:t>3</a:t>
            </a:r>
            <a:r>
              <a:rPr lang="ja-JP" altLang="en-US" dirty="0" err="1" smtClean="0"/>
              <a:t>つの</a:t>
            </a:r>
            <a:r>
              <a:rPr lang="ja-JP" altLang="en-US" dirty="0" smtClean="0"/>
              <a:t>評価軸の特徴</a:t>
            </a:r>
            <a:r>
              <a:rPr lang="ja-JP" altLang="en-US" sz="2800" dirty="0" smtClean="0"/>
              <a:t>（埋めてみましょう）</a:t>
            </a:r>
            <a:endParaRPr lang="ja-JP" altLang="en-US" dirty="0" smtClean="0"/>
          </a:p>
        </p:txBody>
      </p:sp>
      <p:graphicFrame>
        <p:nvGraphicFramePr>
          <p:cNvPr id="206890" name="Group 42"/>
          <p:cNvGraphicFramePr>
            <a:graphicFrameLocks noGrp="1"/>
          </p:cNvGraphicFramePr>
          <p:nvPr/>
        </p:nvGraphicFramePr>
        <p:xfrm>
          <a:off x="107950" y="1268413"/>
          <a:ext cx="8856663" cy="4773613"/>
        </p:xfrm>
        <a:graphic>
          <a:graphicData uri="http://schemas.openxmlformats.org/drawingml/2006/table">
            <a:tbl>
              <a:tblPr/>
              <a:tblGrid>
                <a:gridCol w="1463675"/>
                <a:gridCol w="2155825"/>
                <a:gridCol w="3005138"/>
                <a:gridCol w="2232025"/>
              </a:tblGrid>
              <a:tr h="438150">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b="0" i="0" u="none" strike="noStrike" cap="none" normalizeH="0" baseline="0" smtClean="0">
                          <a:ln>
                            <a:noFill/>
                          </a:ln>
                          <a:solidFill>
                            <a:schemeClr val="tx1"/>
                          </a:solidFill>
                          <a:effectLst/>
                          <a:latin typeface="Verdana" pitchFamily="34" charset="0"/>
                          <a:ea typeface="ＭＳ Ｐゴシック" pitchFamily="50" charset="-128"/>
                        </a:rPr>
                        <a:t>能 力</a:t>
                      </a:r>
                    </a:p>
                  </a:txBody>
                  <a:tcPr marL="99012" marR="990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b="0" i="0" u="none" strike="noStrike" cap="none" normalizeH="0" baseline="0" smtClean="0">
                          <a:ln>
                            <a:noFill/>
                          </a:ln>
                          <a:solidFill>
                            <a:schemeClr val="tx1"/>
                          </a:solidFill>
                          <a:effectLst/>
                          <a:latin typeface="Verdana" pitchFamily="34" charset="0"/>
                          <a:ea typeface="ＭＳ Ｐゴシック" pitchFamily="50" charset="-128"/>
                        </a:rPr>
                        <a:t>介助の方法</a:t>
                      </a:r>
                    </a:p>
                  </a:txBody>
                  <a:tcPr marL="99012" marR="990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rPr>
                        <a:t>有 無</a:t>
                      </a:r>
                    </a:p>
                  </a:txBody>
                  <a:tcPr marL="99012" marR="990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50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主な</a:t>
                      </a:r>
                      <a:br>
                        <a:rPr kumimoji="0" lang="ja-JP" altLang="en-US" sz="2200" u="none" strike="noStrike" cap="none" normalizeH="0" baseline="0" dirty="0" smtClean="0">
                          <a:ln>
                            <a:noFill/>
                          </a:ln>
                          <a:effectLst/>
                        </a:rPr>
                      </a:br>
                      <a:r>
                        <a:rPr kumimoji="0" lang="ja-JP" altLang="en-US" sz="2200" u="none" strike="noStrike" cap="none" normalizeH="0" baseline="0" dirty="0" smtClean="0">
                          <a:ln>
                            <a:noFill/>
                          </a:ln>
                          <a:effectLst/>
                        </a:rPr>
                        <a:t>調査項目</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3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500" b="0" i="0" u="none" strike="noStrike" cap="none" normalizeH="0" baseline="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選択肢の特徴</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7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300" b="0" i="0" u="none" strike="noStrike" cap="none" normalizeH="0" baseline="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700" b="0" i="0" u="none" strike="noStrike" cap="none" normalizeH="0" baseline="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r>
              <a:tr h="73342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effectLst/>
                        </a:rPr>
                        <a:t>基本調査の選択基準</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en-US" altLang="ja-JP" sz="1500" b="0" i="0" u="none" strike="noStrike" cap="none" normalizeH="0" baseline="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r>
              <a:tr h="735013">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特記事項</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en-US" altLang="ja-JP"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留意点</a:t>
                      </a:r>
                      <a:endParaRPr kumimoji="0" lang="en-US"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en-US"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en-US" altLang="ja-JP"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8" name="テキスト ボックス 41"/>
          <p:cNvSpPr txBox="1">
            <a:spLocks noChangeArrowheads="1"/>
          </p:cNvSpPr>
          <p:nvPr/>
        </p:nvSpPr>
        <p:spPr bwMode="auto">
          <a:xfrm>
            <a:off x="6732588" y="6453188"/>
            <a:ext cx="2411412" cy="276999"/>
          </a:xfrm>
          <a:prstGeom prst="rect">
            <a:avLst/>
          </a:prstGeom>
          <a:noFill/>
          <a:ln w="9525">
            <a:noFill/>
            <a:miter lim="800000"/>
            <a:headEnd/>
            <a:tailEnd/>
          </a:ln>
        </p:spPr>
        <p:txBody>
          <a:bodyPr wrap="square">
            <a:spAutoFit/>
          </a:bodyPr>
          <a:lstStyle/>
          <a:p>
            <a:r>
              <a:rPr lang="en-US" altLang="ja-JP" sz="1200" dirty="0">
                <a:latin typeface="Calibri" pitchFamily="34" charset="0"/>
              </a:rPr>
              <a:t>※</a:t>
            </a:r>
            <a:r>
              <a:rPr lang="ja-JP" altLang="en-US" sz="1200" dirty="0">
                <a:latin typeface="Calibri" pitchFamily="34" charset="0"/>
              </a:rPr>
              <a:t>麻痺等・拘縮</a:t>
            </a:r>
            <a:r>
              <a:rPr lang="ja-JP" altLang="en-US" sz="1200" dirty="0" smtClean="0">
                <a:latin typeface="Calibri" pitchFamily="34" charset="0"/>
              </a:rPr>
              <a:t>は（　　　）と</a:t>
            </a:r>
            <a:r>
              <a:rPr lang="ja-JP" altLang="en-US" sz="1200" dirty="0">
                <a:latin typeface="Calibri" pitchFamily="34" charset="0"/>
              </a:rPr>
              <a:t>同じ</a:t>
            </a:r>
          </a:p>
        </p:txBody>
      </p:sp>
      <p:sp>
        <p:nvSpPr>
          <p:cNvPr id="6" name="角丸四角形 5"/>
          <p:cNvSpPr/>
          <p:nvPr/>
        </p:nvSpPr>
        <p:spPr>
          <a:xfrm>
            <a:off x="2627784" y="3501008"/>
            <a:ext cx="4968552" cy="12961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この３行について、テキストを見なくても</a:t>
            </a:r>
            <a:r>
              <a:rPr kumimoji="1" lang="en-US" altLang="ja-JP" sz="2000" dirty="0" smtClean="0"/>
              <a:t/>
            </a:r>
            <a:br>
              <a:rPr kumimoji="1" lang="en-US" altLang="ja-JP" sz="2000" dirty="0" smtClean="0"/>
            </a:br>
            <a:r>
              <a:rPr kumimoji="1" lang="ja-JP" altLang="en-US" sz="2000" dirty="0" smtClean="0"/>
              <a:t>埋められるようにすることが目標です。</a:t>
            </a:r>
            <a:endParaRPr kumimoji="1" lang="ja-JP"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600" b="1" spc="50" dirty="0" smtClean="0">
                <a:ln w="11430"/>
                <a:effectLst>
                  <a:outerShdw blurRad="76200" dist="50800" dir="5400000" algn="tl" rotWithShape="0">
                    <a:srgbClr val="000000">
                      <a:alpha val="65000"/>
                    </a:srgbClr>
                  </a:outerShdw>
                </a:effectLst>
              </a:rPr>
              <a:t>認定調査の基本的な考え方</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26</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49" name="Text Box 5"/>
          <p:cNvSpPr txBox="1">
            <a:spLocks noChangeArrowheads="1"/>
          </p:cNvSpPr>
          <p:nvPr/>
        </p:nvSpPr>
        <p:spPr bwMode="auto">
          <a:xfrm>
            <a:off x="971550" y="2781300"/>
            <a:ext cx="7200900" cy="519113"/>
          </a:xfrm>
          <a:prstGeom prst="rect">
            <a:avLst/>
          </a:prstGeom>
          <a:noFill/>
          <a:ln w="9525">
            <a:noFill/>
            <a:miter lim="800000"/>
            <a:headEnd/>
            <a:tailEnd/>
          </a:ln>
        </p:spPr>
        <p:txBody>
          <a:bodyPr>
            <a:spAutoFit/>
          </a:bodyPr>
          <a:lstStyle/>
          <a:p>
            <a:pPr algn="ctr">
              <a:spcBef>
                <a:spcPct val="50000"/>
              </a:spcBef>
            </a:pPr>
            <a:r>
              <a:rPr lang="en-US" altLang="ja-JP" sz="2800" dirty="0" smtClean="0"/>
              <a:t>【</a:t>
            </a:r>
            <a:r>
              <a:rPr lang="ja-JP" altLang="en-US" sz="2800" dirty="0" smtClean="0"/>
              <a:t>能力の項目</a:t>
            </a:r>
            <a:r>
              <a:rPr lang="en-US" altLang="ja-JP" sz="2800" dirty="0" smtClean="0"/>
              <a:t>】</a:t>
            </a:r>
            <a:endParaRPr lang="en-US" altLang="ja-JP" sz="2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ja-JP"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dirty="0" smtClean="0"/>
              <a:t>3</a:t>
            </a:r>
            <a:r>
              <a:rPr lang="ja-JP" altLang="en-US" dirty="0" err="1" smtClean="0"/>
              <a:t>つの</a:t>
            </a:r>
            <a:r>
              <a:rPr lang="ja-JP" altLang="en-US" dirty="0" smtClean="0"/>
              <a:t>評価軸の特徴</a:t>
            </a:r>
          </a:p>
        </p:txBody>
      </p:sp>
      <p:graphicFrame>
        <p:nvGraphicFramePr>
          <p:cNvPr id="206890" name="Group 42"/>
          <p:cNvGraphicFramePr>
            <a:graphicFrameLocks noGrp="1"/>
          </p:cNvGraphicFramePr>
          <p:nvPr/>
        </p:nvGraphicFramePr>
        <p:xfrm>
          <a:off x="107950" y="1268413"/>
          <a:ext cx="8856663" cy="5156391"/>
        </p:xfrm>
        <a:graphic>
          <a:graphicData uri="http://schemas.openxmlformats.org/drawingml/2006/table">
            <a:tbl>
              <a:tblPr>
                <a:tableStyleId>{ED083AE6-46FA-4A59-8FB0-9F97EB10719F}</a:tableStyleId>
              </a:tblPr>
              <a:tblGrid>
                <a:gridCol w="1463675"/>
                <a:gridCol w="2155825"/>
                <a:gridCol w="2788766"/>
                <a:gridCol w="2448397"/>
              </a:tblGrid>
              <a:tr h="438150">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smtClean="0">
                          <a:ln>
                            <a:noFill/>
                          </a:ln>
                          <a:effectLst/>
                        </a:rPr>
                        <a:t>能 力</a:t>
                      </a:r>
                      <a:endParaRPr kumimoji="0" lang="ja-JP" altLang="en-US" sz="2200" b="0" i="0" u="none" strike="noStrike" cap="none" normalizeH="0" baseline="0" smtClean="0">
                        <a:ln>
                          <a:noFill/>
                        </a:ln>
                        <a:solidFill>
                          <a:schemeClr val="tx1"/>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介助の方法</a:t>
                      </a:r>
                      <a:endParaRPr kumimoji="0" lang="ja-JP" altLang="en-US" sz="22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有 無</a:t>
                      </a:r>
                      <a:endParaRPr kumimoji="0" lang="ja-JP" altLang="en-US" sz="22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horzOverflow="overflow"/>
                </a:tc>
              </a:tr>
              <a:tr h="12350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主な</a:t>
                      </a:r>
                      <a:br>
                        <a:rPr kumimoji="0" lang="ja-JP" altLang="en-US" sz="2200" u="none" strike="noStrike" cap="none" normalizeH="0" baseline="0" dirty="0" smtClean="0">
                          <a:ln>
                            <a:noFill/>
                          </a:ln>
                          <a:effectLst/>
                        </a:rPr>
                      </a:br>
                      <a:r>
                        <a:rPr kumimoji="0" lang="ja-JP" altLang="en-US" sz="2200" u="none" strike="noStrike" cap="none" normalizeH="0" baseline="0" dirty="0" smtClean="0">
                          <a:ln>
                            <a:noFill/>
                          </a:ln>
                          <a:effectLst/>
                        </a:rPr>
                        <a:t>調査項目</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身体の能力</a:t>
                      </a:r>
                      <a:br>
                        <a:rPr kumimoji="0" lang="ja-JP" altLang="en-US" sz="2200" u="none" strike="noStrike" cap="none" normalizeH="0" baseline="0" dirty="0" smtClean="0">
                          <a:ln>
                            <a:noFill/>
                          </a:ln>
                          <a:effectLst/>
                        </a:rPr>
                      </a:br>
                      <a:r>
                        <a:rPr kumimoji="0" lang="ja-JP" altLang="en-US" sz="1300" u="none" strike="noStrike" cap="none" normalizeH="0" baseline="0" dirty="0" smtClean="0">
                          <a:ln>
                            <a:noFill/>
                          </a:ln>
                          <a:effectLst/>
                        </a:rPr>
                        <a:t>（第</a:t>
                      </a:r>
                      <a:r>
                        <a:rPr kumimoji="0" lang="en-US" altLang="ja-JP" sz="1300" u="none" strike="noStrike" cap="none" normalizeH="0" baseline="0" dirty="0" smtClean="0">
                          <a:ln>
                            <a:noFill/>
                          </a:ln>
                          <a:effectLst/>
                        </a:rPr>
                        <a:t>1</a:t>
                      </a:r>
                      <a:r>
                        <a:rPr kumimoji="0" lang="ja-JP" altLang="en-US" sz="1300" u="none" strike="noStrike" cap="none" normalizeH="0" baseline="0" dirty="0" smtClean="0">
                          <a:ln>
                            <a:noFill/>
                          </a:ln>
                          <a:effectLst/>
                        </a:rPr>
                        <a:t>群を中心に</a:t>
                      </a:r>
                      <a:r>
                        <a:rPr kumimoji="0" lang="en-US" altLang="ja-JP" sz="1300" u="none" strike="noStrike" cap="none" normalizeH="0" baseline="0" dirty="0" smtClean="0">
                          <a:ln>
                            <a:noFill/>
                          </a:ln>
                          <a:effectLst/>
                        </a:rPr>
                        <a:t>10</a:t>
                      </a:r>
                      <a:r>
                        <a:rPr kumimoji="0" lang="ja-JP" altLang="en-US" sz="1300" u="none" strike="noStrike" cap="none" normalizeH="0" baseline="0" dirty="0" smtClean="0">
                          <a:ln>
                            <a:noFill/>
                          </a:ln>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認知の能力</a:t>
                      </a:r>
                      <a:br>
                        <a:rPr kumimoji="0" lang="ja-JP" altLang="en-US" sz="2200" u="none" strike="noStrike" cap="none" normalizeH="0" baseline="0" dirty="0" smtClean="0">
                          <a:ln>
                            <a:noFill/>
                          </a:ln>
                          <a:effectLst/>
                        </a:rPr>
                      </a:br>
                      <a:r>
                        <a:rPr kumimoji="0" lang="ja-JP" altLang="en-US" sz="1300" u="none" strike="noStrike" cap="none" normalizeH="0" baseline="0" dirty="0" smtClean="0">
                          <a:ln>
                            <a:noFill/>
                          </a:ln>
                          <a:effectLst/>
                        </a:rPr>
                        <a:t>（第</a:t>
                      </a:r>
                      <a:r>
                        <a:rPr kumimoji="0" lang="en-US" altLang="ja-JP" sz="1300" u="none" strike="noStrike" cap="none" normalizeH="0" baseline="0" dirty="0" smtClean="0">
                          <a:ln>
                            <a:noFill/>
                          </a:ln>
                          <a:effectLst/>
                        </a:rPr>
                        <a:t>3</a:t>
                      </a:r>
                      <a:r>
                        <a:rPr kumimoji="0" lang="ja-JP" altLang="en-US" sz="1300" u="none" strike="noStrike" cap="none" normalizeH="0" baseline="0" dirty="0" smtClean="0">
                          <a:ln>
                            <a:noFill/>
                          </a:ln>
                          <a:effectLst/>
                        </a:rPr>
                        <a:t>群を中心に</a:t>
                      </a:r>
                      <a:r>
                        <a:rPr kumimoji="0" lang="en-US" altLang="ja-JP" sz="1300" u="none" strike="noStrike" cap="none" normalizeH="0" baseline="0" dirty="0" smtClean="0">
                          <a:ln>
                            <a:noFill/>
                          </a:ln>
                          <a:effectLst/>
                        </a:rPr>
                        <a:t>8</a:t>
                      </a:r>
                      <a:r>
                        <a:rPr kumimoji="0" lang="ja-JP" altLang="en-US" sz="1300" u="none" strike="noStrike" cap="none" normalizeH="0" baseline="0" dirty="0" smtClean="0">
                          <a:ln>
                            <a:noFill/>
                          </a:ln>
                          <a:effectLst/>
                        </a:rPr>
                        <a:t>項目）</a:t>
                      </a:r>
                      <a:endParaRPr kumimoji="0" lang="ja-JP" altLang="en-US" sz="13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生活機能</a:t>
                      </a:r>
                      <a:br>
                        <a:rPr kumimoji="0" lang="ja-JP" altLang="en-US" sz="22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（第</a:t>
                      </a:r>
                      <a:r>
                        <a:rPr kumimoji="0" lang="en-US" altLang="ja-JP" sz="1500" u="none" strike="noStrike" cap="none" normalizeH="0" baseline="0" dirty="0" smtClean="0">
                          <a:ln>
                            <a:noFill/>
                          </a:ln>
                          <a:solidFill>
                            <a:schemeClr val="bg1">
                              <a:lumMod val="85000"/>
                            </a:schemeClr>
                          </a:solidFill>
                          <a:effectLst/>
                        </a:rPr>
                        <a:t>2</a:t>
                      </a:r>
                      <a:r>
                        <a:rPr kumimoji="0" lang="ja-JP" altLang="en-US" sz="1500" u="none" strike="noStrike" cap="none" normalizeH="0" baseline="0" dirty="0" smtClean="0">
                          <a:ln>
                            <a:noFill/>
                          </a:ln>
                          <a:solidFill>
                            <a:schemeClr val="bg1">
                              <a:lumMod val="85000"/>
                            </a:schemeClr>
                          </a:solidFill>
                          <a:effectLst/>
                        </a:rPr>
                        <a:t>群を中心に</a:t>
                      </a:r>
                      <a:r>
                        <a:rPr kumimoji="0" lang="en-US" altLang="ja-JP" sz="1500" u="none" strike="noStrike" cap="none" normalizeH="0" baseline="0" dirty="0" smtClean="0">
                          <a:ln>
                            <a:noFill/>
                          </a:ln>
                          <a:solidFill>
                            <a:schemeClr val="bg1">
                              <a:lumMod val="85000"/>
                            </a:schemeClr>
                          </a:solidFill>
                          <a:effectLst/>
                        </a:rPr>
                        <a:t>12</a:t>
                      </a:r>
                      <a:r>
                        <a:rPr kumimoji="0" lang="ja-JP" altLang="en-US" sz="1500" u="none" strike="noStrike" cap="none" normalizeH="0" baseline="0" dirty="0" smtClean="0">
                          <a:ln>
                            <a:noFill/>
                          </a:ln>
                          <a:solidFill>
                            <a:schemeClr val="bg1">
                              <a:lumMod val="85000"/>
                            </a:schemeClr>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社会生活への適応</a:t>
                      </a:r>
                      <a:br>
                        <a:rPr kumimoji="0" lang="ja-JP" altLang="en-US" sz="22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（第</a:t>
                      </a:r>
                      <a:r>
                        <a:rPr kumimoji="0" lang="en-US" altLang="ja-JP" sz="1500" u="none" strike="noStrike" cap="none" normalizeH="0" baseline="0" dirty="0" smtClean="0">
                          <a:ln>
                            <a:noFill/>
                          </a:ln>
                          <a:solidFill>
                            <a:schemeClr val="bg1">
                              <a:lumMod val="85000"/>
                            </a:schemeClr>
                          </a:solidFill>
                          <a:effectLst/>
                        </a:rPr>
                        <a:t>5</a:t>
                      </a:r>
                      <a:r>
                        <a:rPr kumimoji="0" lang="ja-JP" altLang="en-US" sz="1500" u="none" strike="noStrike" cap="none" normalizeH="0" baseline="0" dirty="0" smtClean="0">
                          <a:ln>
                            <a:noFill/>
                          </a:ln>
                          <a:solidFill>
                            <a:schemeClr val="bg1">
                              <a:lumMod val="85000"/>
                            </a:schemeClr>
                          </a:solidFill>
                          <a:effectLst/>
                        </a:rPr>
                        <a:t>群を中心に</a:t>
                      </a:r>
                      <a:r>
                        <a:rPr kumimoji="0" lang="en-US" altLang="ja-JP" sz="1500" u="none" strike="noStrike" cap="none" normalizeH="0" baseline="0" dirty="0" smtClean="0">
                          <a:ln>
                            <a:noFill/>
                          </a:ln>
                          <a:solidFill>
                            <a:schemeClr val="bg1">
                              <a:lumMod val="85000"/>
                            </a:schemeClr>
                          </a:solidFill>
                          <a:effectLst/>
                        </a:rPr>
                        <a:t>4</a:t>
                      </a:r>
                      <a:r>
                        <a:rPr kumimoji="0" lang="ja-JP" altLang="en-US" sz="1500" u="none" strike="noStrike" cap="none" normalizeH="0" baseline="0" dirty="0" smtClean="0">
                          <a:ln>
                            <a:noFill/>
                          </a:ln>
                          <a:solidFill>
                            <a:schemeClr val="bg1">
                              <a:lumMod val="85000"/>
                            </a:schemeClr>
                          </a:solidFill>
                          <a:effectLst/>
                        </a:rPr>
                        <a:t>項目）</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麻痺等・拘縮</a:t>
                      </a:r>
                      <a:r>
                        <a:rPr kumimoji="0" lang="en-US" altLang="ja-JP" sz="2200" u="none" strike="noStrike" cap="none" normalizeH="0" baseline="0" dirty="0" smtClean="0">
                          <a:ln>
                            <a:noFill/>
                          </a:ln>
                          <a:solidFill>
                            <a:schemeClr val="bg1">
                              <a:lumMod val="85000"/>
                            </a:schemeClr>
                          </a:solidFill>
                          <a:effectLst/>
                        </a:rPr>
                        <a:t/>
                      </a:r>
                      <a:br>
                        <a:rPr kumimoji="0" lang="en-US" altLang="ja-JP" sz="2200" u="none" strike="noStrike" cap="none" normalizeH="0" baseline="0" dirty="0" smtClean="0">
                          <a:ln>
                            <a:noFill/>
                          </a:ln>
                          <a:solidFill>
                            <a:schemeClr val="bg1">
                              <a:lumMod val="85000"/>
                            </a:schemeClr>
                          </a:solidFill>
                          <a:effectLst/>
                        </a:rPr>
                      </a:br>
                      <a:r>
                        <a:rPr kumimoji="0" lang="ja-JP" altLang="en-US" sz="1200" u="none" strike="noStrike" cap="none" normalizeH="0" baseline="0" dirty="0" smtClean="0">
                          <a:ln>
                            <a:noFill/>
                          </a:ln>
                          <a:solidFill>
                            <a:schemeClr val="bg1">
                              <a:lumMod val="85000"/>
                            </a:schemeClr>
                          </a:solidFill>
                          <a:effectLst/>
                        </a:rPr>
                        <a:t>（第</a:t>
                      </a:r>
                      <a:r>
                        <a:rPr kumimoji="0" lang="en-US" altLang="ja-JP" sz="1200" u="none" strike="noStrike" cap="none" normalizeH="0" baseline="0" dirty="0" smtClean="0">
                          <a:ln>
                            <a:noFill/>
                          </a:ln>
                          <a:solidFill>
                            <a:schemeClr val="bg1">
                              <a:lumMod val="85000"/>
                            </a:schemeClr>
                          </a:solidFill>
                          <a:effectLst/>
                        </a:rPr>
                        <a:t>1</a:t>
                      </a:r>
                      <a:r>
                        <a:rPr kumimoji="0" lang="ja-JP" altLang="en-US" sz="1200" u="none" strike="noStrike" cap="none" normalizeH="0" baseline="0" dirty="0" smtClean="0">
                          <a:ln>
                            <a:noFill/>
                          </a:ln>
                          <a:solidFill>
                            <a:schemeClr val="bg1">
                              <a:lumMod val="85000"/>
                            </a:schemeClr>
                          </a:solidFill>
                          <a:effectLst/>
                        </a:rPr>
                        <a:t>群の</a:t>
                      </a:r>
                      <a:r>
                        <a:rPr kumimoji="0" lang="en-US" altLang="ja-JP" sz="1200" u="none" strike="noStrike" cap="none" normalizeH="0" baseline="0" dirty="0" smtClean="0">
                          <a:ln>
                            <a:noFill/>
                          </a:ln>
                          <a:solidFill>
                            <a:schemeClr val="bg1">
                              <a:lumMod val="85000"/>
                            </a:schemeClr>
                          </a:solidFill>
                          <a:effectLst/>
                        </a:rPr>
                        <a:t>9</a:t>
                      </a:r>
                      <a:r>
                        <a:rPr kumimoji="0" lang="ja-JP" altLang="en-US" sz="1200" u="none" strike="noStrike" cap="none" normalizeH="0" baseline="0" dirty="0" smtClean="0">
                          <a:ln>
                            <a:noFill/>
                          </a:ln>
                          <a:solidFill>
                            <a:schemeClr val="bg1">
                              <a:lumMod val="85000"/>
                            </a:schemeClr>
                          </a:solidFill>
                          <a:effectLst/>
                        </a:rPr>
                        <a:t>部位）</a:t>
                      </a:r>
                      <a:r>
                        <a:rPr kumimoji="0" lang="ja-JP" altLang="en-US" sz="1700" u="none" strike="noStrike" cap="none" normalizeH="0" baseline="0" dirty="0" smtClean="0">
                          <a:ln>
                            <a:noFill/>
                          </a:ln>
                          <a:solidFill>
                            <a:schemeClr val="bg1">
                              <a:lumMod val="85000"/>
                            </a:schemeClr>
                          </a:solidFill>
                          <a:effectLst/>
                        </a:rPr>
                        <a:t/>
                      </a:r>
                      <a:br>
                        <a:rPr kumimoji="0" lang="ja-JP" altLang="en-US" sz="1700" u="none" strike="noStrike" cap="none" normalizeH="0" baseline="0" dirty="0" smtClean="0">
                          <a:ln>
                            <a:noFill/>
                          </a:ln>
                          <a:solidFill>
                            <a:schemeClr val="bg1">
                              <a:lumMod val="85000"/>
                            </a:schemeClr>
                          </a:solidFill>
                          <a:effectLst/>
                        </a:rPr>
                      </a:br>
                      <a:r>
                        <a:rPr kumimoji="0" lang="en-US" altLang="ja-JP" sz="2200" u="none" strike="noStrike" cap="none" normalizeH="0" baseline="0" dirty="0" smtClean="0">
                          <a:ln>
                            <a:noFill/>
                          </a:ln>
                          <a:solidFill>
                            <a:schemeClr val="bg1">
                              <a:lumMod val="85000"/>
                            </a:schemeClr>
                          </a:solidFill>
                          <a:effectLst/>
                        </a:rPr>
                        <a:t>BPSD</a:t>
                      </a:r>
                      <a:r>
                        <a:rPr kumimoji="0" lang="ja-JP" altLang="en-US" sz="2200" u="none" strike="noStrike" cap="none" normalizeH="0" baseline="0" dirty="0" smtClean="0">
                          <a:ln>
                            <a:noFill/>
                          </a:ln>
                          <a:solidFill>
                            <a:schemeClr val="bg1">
                              <a:lumMod val="85000"/>
                            </a:schemeClr>
                          </a:solidFill>
                          <a:effectLst/>
                        </a:rPr>
                        <a:t>関連</a:t>
                      </a:r>
                      <a:br>
                        <a:rPr kumimoji="0" lang="ja-JP" altLang="en-US" sz="2200" u="none" strike="noStrike" cap="none" normalizeH="0" baseline="0" dirty="0" smtClean="0">
                          <a:ln>
                            <a:noFill/>
                          </a:ln>
                          <a:solidFill>
                            <a:schemeClr val="bg1">
                              <a:lumMod val="85000"/>
                            </a:schemeClr>
                          </a:solidFill>
                          <a:effectLst/>
                        </a:rPr>
                      </a:br>
                      <a:r>
                        <a:rPr kumimoji="0" lang="ja-JP" altLang="en-US" sz="1400" u="none" strike="noStrike" cap="none" normalizeH="0" baseline="0" dirty="0" smtClean="0">
                          <a:ln>
                            <a:noFill/>
                          </a:ln>
                          <a:solidFill>
                            <a:schemeClr val="bg1">
                              <a:lumMod val="85000"/>
                            </a:schemeClr>
                          </a:solidFill>
                          <a:effectLst/>
                        </a:rPr>
                        <a:t>（</a:t>
                      </a:r>
                      <a:r>
                        <a:rPr kumimoji="0" lang="ja-JP" altLang="en-US" sz="1100" u="none" strike="noStrike" cap="none" normalizeH="0" baseline="0" dirty="0" smtClean="0">
                          <a:ln>
                            <a:noFill/>
                          </a:ln>
                          <a:solidFill>
                            <a:schemeClr val="bg1">
                              <a:lumMod val="85000"/>
                            </a:schemeClr>
                          </a:solidFill>
                          <a:effectLst/>
                        </a:rPr>
                        <a:t>第</a:t>
                      </a:r>
                      <a:r>
                        <a:rPr kumimoji="0" lang="en-US" altLang="ja-JP" sz="1400" u="none" strike="noStrike" cap="none" normalizeH="0" baseline="0" dirty="0" smtClean="0">
                          <a:ln>
                            <a:noFill/>
                          </a:ln>
                          <a:solidFill>
                            <a:schemeClr val="bg1">
                              <a:lumMod val="85000"/>
                            </a:schemeClr>
                          </a:solidFill>
                          <a:effectLst/>
                        </a:rPr>
                        <a:t>4</a:t>
                      </a:r>
                      <a:r>
                        <a:rPr kumimoji="0" lang="ja-JP" altLang="en-US" sz="1000" u="none" strike="noStrike" cap="none" normalizeH="0" baseline="0" dirty="0" smtClean="0">
                          <a:ln>
                            <a:noFill/>
                          </a:ln>
                          <a:solidFill>
                            <a:schemeClr val="bg1">
                              <a:lumMod val="85000"/>
                            </a:schemeClr>
                          </a:solidFill>
                          <a:effectLst/>
                        </a:rPr>
                        <a:t>群を中心に</a:t>
                      </a:r>
                      <a:r>
                        <a:rPr kumimoji="0" lang="en-US" altLang="ja-JP" sz="1400" u="none" strike="noStrike" cap="none" normalizeH="0" baseline="0" dirty="0" smtClean="0">
                          <a:ln>
                            <a:noFill/>
                          </a:ln>
                          <a:solidFill>
                            <a:schemeClr val="bg1">
                              <a:lumMod val="85000"/>
                            </a:schemeClr>
                          </a:solidFill>
                          <a:effectLst/>
                        </a:rPr>
                        <a:t>18</a:t>
                      </a:r>
                      <a:r>
                        <a:rPr kumimoji="0" lang="ja-JP" altLang="en-US" sz="1000" u="none" strike="noStrike" cap="none" normalizeH="0" baseline="0" dirty="0" smtClean="0">
                          <a:ln>
                            <a:noFill/>
                          </a:ln>
                          <a:solidFill>
                            <a:schemeClr val="bg1">
                              <a:lumMod val="85000"/>
                            </a:schemeClr>
                          </a:solidFill>
                          <a:effectLst/>
                        </a:rPr>
                        <a:t>項目</a:t>
                      </a:r>
                      <a:r>
                        <a:rPr kumimoji="0" lang="ja-JP" altLang="en-US" sz="1400" u="none" strike="noStrike" cap="none" normalizeH="0" baseline="0" dirty="0" smtClean="0">
                          <a:ln>
                            <a:noFill/>
                          </a:ln>
                          <a:solidFill>
                            <a:schemeClr val="bg1">
                              <a:lumMod val="85000"/>
                            </a:schemeClr>
                          </a:solidFill>
                          <a:effectLst/>
                        </a:rPr>
                        <a:t>）</a:t>
                      </a:r>
                      <a:endParaRPr kumimoji="0" lang="ja-JP" altLang="en-US"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選択肢の特徴</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effectLst/>
                        </a:rPr>
                        <a:t>「できる」「できない」の表現が含まれる</a:t>
                      </a:r>
                      <a:endParaRPr kumimoji="0" lang="ja-JP" altLang="en-US" sz="17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solidFill>
                            <a:schemeClr val="bg1">
                              <a:lumMod val="85000"/>
                            </a:schemeClr>
                          </a:solidFill>
                          <a:effectLst/>
                        </a:rPr>
                        <a:t>「介助」の</a:t>
                      </a:r>
                      <a:r>
                        <a:rPr kumimoji="0" lang="en-US" altLang="ja-JP" sz="1800" u="none" strike="noStrike" cap="none" normalizeH="0" baseline="0" dirty="0" smtClean="0">
                          <a:ln>
                            <a:noFill/>
                          </a:ln>
                          <a:solidFill>
                            <a:schemeClr val="bg1">
                              <a:lumMod val="85000"/>
                            </a:schemeClr>
                          </a:solidFill>
                          <a:effectLst/>
                        </a:rPr>
                        <a:t/>
                      </a:r>
                      <a:br>
                        <a:rPr kumimoji="0" lang="en-US" altLang="ja-JP" sz="1800" u="none" strike="noStrike" cap="none" normalizeH="0" baseline="0" dirty="0" smtClean="0">
                          <a:ln>
                            <a:noFill/>
                          </a:ln>
                          <a:solidFill>
                            <a:schemeClr val="bg1">
                              <a:lumMod val="85000"/>
                            </a:schemeClr>
                          </a:solidFill>
                          <a:effectLst/>
                        </a:rPr>
                      </a:br>
                      <a:r>
                        <a:rPr kumimoji="0" lang="ja-JP" altLang="en-US" sz="1800" u="none" strike="noStrike" cap="none" normalizeH="0" baseline="0" dirty="0" smtClean="0">
                          <a:ln>
                            <a:noFill/>
                          </a:ln>
                          <a:solidFill>
                            <a:schemeClr val="bg1">
                              <a:lumMod val="85000"/>
                            </a:schemeClr>
                          </a:solidFill>
                          <a:effectLst/>
                        </a:rPr>
                        <a:t>表現が含まれる</a:t>
                      </a:r>
                      <a:endParaRPr kumimoji="0" lang="ja-JP" altLang="en-US" sz="18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bg1">
                              <a:lumMod val="85000"/>
                            </a:schemeClr>
                          </a:solidFill>
                          <a:effectLst/>
                        </a:rPr>
                        <a:t>「ない」「ある」</a:t>
                      </a:r>
                      <a:endParaRPr kumimoji="0" lang="en-US" altLang="ja-JP" sz="1700" u="none" strike="noStrike" cap="none" normalizeH="0" baseline="0" dirty="0" smtClean="0">
                        <a:ln>
                          <a:noFill/>
                        </a:ln>
                        <a:solidFill>
                          <a:schemeClr val="bg1">
                            <a:lumMod val="85000"/>
                          </a:schemeClr>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bg1">
                              <a:lumMod val="85000"/>
                            </a:schemeClr>
                          </a:solidFill>
                          <a:effectLst/>
                        </a:rPr>
                        <a:t>の表現が含まれる</a:t>
                      </a:r>
                      <a:endParaRPr kumimoji="0" lang="ja-JP" altLang="en-US" sz="17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73342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effectLst/>
                        </a:rPr>
                        <a:t>基本調査の選択基準</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effectLst/>
                        </a:rPr>
                        <a:t>試行による</a:t>
                      </a:r>
                      <a:r>
                        <a:rPr kumimoji="0" lang="en-US" altLang="ja-JP" sz="1500" u="none" strike="noStrike" cap="none" normalizeH="0" baseline="0" dirty="0" smtClean="0">
                          <a:ln>
                            <a:noFill/>
                          </a:ln>
                          <a:effectLst/>
                        </a:rPr>
                        <a:t/>
                      </a:r>
                      <a:br>
                        <a:rPr kumimoji="0" lang="en-US" altLang="ja-JP" sz="1500" u="none" strike="noStrike" cap="none" normalizeH="0" baseline="0" dirty="0" smtClean="0">
                          <a:ln>
                            <a:noFill/>
                          </a:ln>
                          <a:effectLst/>
                        </a:rPr>
                      </a:br>
                      <a:r>
                        <a:rPr kumimoji="0" lang="ja-JP" altLang="en-US" sz="1500" u="none" strike="noStrike" cap="none" normalizeH="0" baseline="0" dirty="0" smtClean="0">
                          <a:ln>
                            <a:noFill/>
                          </a:ln>
                          <a:effectLst/>
                        </a:rPr>
                        <a:t>本人の能力の評価</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介護者の介助状況</a:t>
                      </a:r>
                      <a:endParaRPr kumimoji="0" lang="en-US" altLang="ja-JP" sz="1500" u="none" strike="noStrike" cap="none" normalizeH="0" baseline="0" dirty="0" smtClean="0">
                        <a:ln>
                          <a:noFill/>
                        </a:ln>
                        <a:solidFill>
                          <a:schemeClr val="bg1">
                            <a:lumMod val="85000"/>
                          </a:schemeClr>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（適切な介助）</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行動の発生</a:t>
                      </a:r>
                      <a:r>
                        <a:rPr kumimoji="0" lang="ja-JP" altLang="en-US" sz="1500" u="none" strike="noStrike" kern="1200" cap="none" normalizeH="0" baseline="0" dirty="0" smtClean="0">
                          <a:ln>
                            <a:noFill/>
                          </a:ln>
                          <a:solidFill>
                            <a:schemeClr val="bg1">
                              <a:lumMod val="85000"/>
                            </a:schemeClr>
                          </a:solidFill>
                          <a:effectLst/>
                        </a:rPr>
                        <a:t>頻度</a:t>
                      </a:r>
                      <a:r>
                        <a:rPr kumimoji="0" lang="en-US" altLang="ja-JP" sz="1500" u="none" strike="noStrike" kern="1200" cap="none" normalizeH="0" baseline="0" dirty="0" smtClean="0">
                          <a:ln>
                            <a:noFill/>
                          </a:ln>
                          <a:solidFill>
                            <a:schemeClr val="bg1">
                              <a:lumMod val="85000"/>
                            </a:schemeClr>
                          </a:solidFill>
                          <a:effectLst/>
                        </a:rPr>
                        <a:t/>
                      </a:r>
                      <a:br>
                        <a:rPr kumimoji="0" lang="en-US" altLang="ja-JP" sz="1500" u="none" strike="noStrike" kern="1200" cap="none" normalizeH="0" baseline="0" dirty="0" smtClean="0">
                          <a:ln>
                            <a:noFill/>
                          </a:ln>
                          <a:solidFill>
                            <a:schemeClr val="bg1">
                              <a:lumMod val="85000"/>
                            </a:schemeClr>
                          </a:solidFill>
                          <a:effectLst/>
                        </a:rPr>
                      </a:br>
                      <a:r>
                        <a:rPr kumimoji="0" lang="ja-JP" altLang="en-US" sz="1400" u="none" strike="noStrike" kern="1200" cap="none" normalizeH="0" baseline="0" dirty="0" smtClean="0">
                          <a:ln>
                            <a:noFill/>
                          </a:ln>
                          <a:solidFill>
                            <a:schemeClr val="bg1">
                              <a:lumMod val="85000"/>
                            </a:schemeClr>
                          </a:solidFill>
                          <a:effectLst/>
                        </a:rPr>
                        <a:t>に</a:t>
                      </a:r>
                      <a:r>
                        <a:rPr kumimoji="0" lang="ja-JP" altLang="en-US" sz="1400" u="none" strike="noStrike" cap="none" normalizeH="0" baseline="0" dirty="0" smtClean="0">
                          <a:ln>
                            <a:noFill/>
                          </a:ln>
                          <a:solidFill>
                            <a:schemeClr val="bg1">
                              <a:lumMod val="85000"/>
                            </a:schemeClr>
                          </a:solidFill>
                          <a:effectLst/>
                        </a:rPr>
                        <a:t>基づき選択</a:t>
                      </a:r>
                      <a:r>
                        <a:rPr kumimoji="0" lang="en-US" altLang="ja-JP" sz="800" u="none" strike="noStrike" cap="none" normalizeH="0" baseline="0" dirty="0" smtClean="0">
                          <a:ln>
                            <a:noFill/>
                          </a:ln>
                          <a:solidFill>
                            <a:schemeClr val="bg1">
                              <a:lumMod val="85000"/>
                            </a:schemeClr>
                          </a:solidFill>
                          <a:effectLst/>
                        </a:rPr>
                        <a:t>(BPSD)※</a:t>
                      </a:r>
                      <a:endParaRPr kumimoji="0" lang="en-US" altLang="ja-JP"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735013">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特記事項</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effectLst/>
                        </a:rPr>
                        <a:t>日頃の状況</a:t>
                      </a:r>
                      <a:br>
                        <a:rPr kumimoji="0" lang="ja-JP" altLang="en-US" sz="1500" u="none" strike="noStrike" cap="none" normalizeH="0" baseline="0" dirty="0" smtClean="0">
                          <a:ln>
                            <a:noFill/>
                          </a:ln>
                          <a:effectLst/>
                        </a:rPr>
                      </a:br>
                      <a:r>
                        <a:rPr kumimoji="0" lang="ja-JP" altLang="en-US" sz="1500" u="none" strike="noStrike" cap="none" normalizeH="0" baseline="0" dirty="0" smtClean="0">
                          <a:ln>
                            <a:noFill/>
                          </a:ln>
                          <a:effectLst/>
                        </a:rPr>
                        <a:t>選択根拠・試行結果</a:t>
                      </a:r>
                      <a:r>
                        <a:rPr kumimoji="0" lang="en-US" altLang="ja-JP" sz="1500" u="none" strike="noStrike" cap="none" normalizeH="0" baseline="0" dirty="0" smtClean="0">
                          <a:ln>
                            <a:noFill/>
                          </a:ln>
                          <a:effectLst/>
                        </a:rPr>
                        <a:t/>
                      </a:r>
                      <a:br>
                        <a:rPr kumimoji="0" lang="en-US" altLang="ja-JP" sz="1500" u="none" strike="noStrike" cap="none" normalizeH="0" baseline="0" dirty="0" smtClean="0">
                          <a:ln>
                            <a:noFill/>
                          </a:ln>
                          <a:effectLst/>
                        </a:rPr>
                      </a:br>
                      <a:r>
                        <a:rPr kumimoji="0" lang="ja-JP" altLang="en-US" sz="1200" u="none" strike="noStrike" cap="none" normalizeH="0" baseline="0" dirty="0" smtClean="0">
                          <a:ln>
                            <a:noFill/>
                          </a:ln>
                          <a:effectLst/>
                        </a:rPr>
                        <a:t>（特に判断に迷う場合）</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介護の手間と頻度</a:t>
                      </a:r>
                      <a:r>
                        <a:rPr kumimoji="0" lang="en-US" altLang="ja-JP" sz="1500" u="none" strike="noStrike" cap="none" normalizeH="0" baseline="0" dirty="0" smtClean="0">
                          <a:ln>
                            <a:noFill/>
                          </a:ln>
                          <a:solidFill>
                            <a:schemeClr val="bg1">
                              <a:lumMod val="85000"/>
                            </a:schemeClr>
                          </a:solidFill>
                          <a:effectLst/>
                        </a:rPr>
                        <a:t/>
                      </a:r>
                      <a:br>
                        <a:rPr kumimoji="0" lang="en-US" altLang="ja-JP" sz="1500" u="none" strike="noStrike" cap="none" normalizeH="0" baseline="0" dirty="0" smtClean="0">
                          <a:ln>
                            <a:noFill/>
                          </a:ln>
                          <a:solidFill>
                            <a:schemeClr val="bg1">
                              <a:lumMod val="85000"/>
                            </a:schemeClr>
                          </a:solidFill>
                          <a:effectLst/>
                        </a:rPr>
                      </a:br>
                      <a:r>
                        <a:rPr kumimoji="0" lang="ja-JP" altLang="en-US" sz="1400" u="none" strike="noStrike" cap="none" normalizeH="0" baseline="0" dirty="0" smtClean="0">
                          <a:ln>
                            <a:noFill/>
                          </a:ln>
                          <a:solidFill>
                            <a:schemeClr val="bg1">
                              <a:lumMod val="85000"/>
                            </a:schemeClr>
                          </a:solidFill>
                          <a:effectLst/>
                        </a:rPr>
                        <a:t>（介助の量を把握できる記述）</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介護の手間と頻度</a:t>
                      </a:r>
                      <a:endParaRPr kumimoji="0" lang="en-US" sz="1500" u="none" strike="noStrike" cap="none" normalizeH="0" baseline="0" dirty="0" smtClean="0">
                        <a:ln>
                          <a:noFill/>
                        </a:ln>
                        <a:solidFill>
                          <a:schemeClr val="bg1">
                            <a:lumMod val="85000"/>
                          </a:schemeClr>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en-US" altLang="ja-JP" sz="900" u="none" strike="noStrike" cap="none" normalizeH="0" baseline="0" dirty="0" smtClean="0">
                          <a:ln>
                            <a:noFill/>
                          </a:ln>
                          <a:solidFill>
                            <a:schemeClr val="bg1">
                              <a:lumMod val="85000"/>
                            </a:schemeClr>
                          </a:solidFill>
                          <a:effectLst/>
                        </a:rPr>
                        <a:t>(BPSD)※</a:t>
                      </a:r>
                      <a:endParaRPr kumimoji="0" lang="en-US" altLang="ja-JP" sz="9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留意点</a:t>
                      </a:r>
                      <a:endParaRPr kumimoji="0" lang="en-US"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200" b="1" u="none" strike="noStrike" cap="none" normalizeH="0" baseline="0" dirty="0" smtClean="0">
                          <a:ln>
                            <a:noFill/>
                          </a:ln>
                          <a:effectLst/>
                        </a:rPr>
                        <a:t>実際に行ってもらった状況と日頃の状況が異なる場合</a:t>
                      </a:r>
                      <a:endParaRPr kumimoji="0" lang="en-US" altLang="ja-JP" sz="1200" b="1" u="none" strike="noStrike" cap="none" normalizeH="0" baseline="0" dirty="0" smtClean="0">
                        <a:ln>
                          <a:noFill/>
                        </a:ln>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050" b="1" u="none" strike="noStrike" cap="none" normalizeH="0" baseline="0" dirty="0" smtClean="0">
                          <a:ln>
                            <a:noFill/>
                          </a:ln>
                          <a:effectLst/>
                        </a:rPr>
                        <a:t>「日頃の状況」の意味にも留意する</a:t>
                      </a:r>
                      <a:endParaRPr kumimoji="0" lang="ja-JP" altLang="en-US" sz="1050" b="1"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bg1">
                              <a:lumMod val="85000"/>
                            </a:schemeClr>
                          </a:solidFill>
                          <a:effectLst/>
                        </a:rPr>
                        <a:t>「実際に行われている介助が不適切な場合」</a:t>
                      </a:r>
                      <a:endParaRPr kumimoji="0" lang="ja-JP" altLang="en-US"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bg1">
                              <a:lumMod val="85000"/>
                            </a:schemeClr>
                          </a:solidFill>
                          <a:effectLst/>
                        </a:rPr>
                        <a:t>選択と特記事項の基準が異なる点に留意</a:t>
                      </a:r>
                      <a:endParaRPr kumimoji="0" lang="en-US" altLang="ja-JP" sz="1400" u="none" strike="noStrike" cap="none" normalizeH="0" baseline="0" dirty="0" smtClean="0">
                        <a:ln>
                          <a:noFill/>
                        </a:ln>
                        <a:solidFill>
                          <a:schemeClr val="bg1">
                            <a:lumMod val="85000"/>
                          </a:schemeClr>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bg1">
                              <a:lumMod val="85000"/>
                            </a:schemeClr>
                          </a:solidFill>
                          <a:effectLst/>
                        </a:rPr>
                        <a:t>定義以外で手間のかかる類似の行動等がある場合</a:t>
                      </a:r>
                      <a:r>
                        <a:rPr kumimoji="0" lang="en-US" altLang="ja-JP" sz="1050" u="none" strike="noStrike" cap="none" normalizeH="0" baseline="0" dirty="0" smtClean="0">
                          <a:ln>
                            <a:noFill/>
                          </a:ln>
                          <a:solidFill>
                            <a:schemeClr val="bg1">
                              <a:lumMod val="85000"/>
                            </a:schemeClr>
                          </a:solidFill>
                          <a:effectLst/>
                        </a:rPr>
                        <a:t>(BPSD)※</a:t>
                      </a:r>
                      <a:endParaRPr kumimoji="0" lang="en-US" altLang="ja-JP"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bl>
          </a:graphicData>
        </a:graphic>
      </p:graphicFrame>
      <p:sp>
        <p:nvSpPr>
          <p:cNvPr id="7208" name="テキスト ボックス 41"/>
          <p:cNvSpPr txBox="1">
            <a:spLocks noChangeArrowheads="1"/>
          </p:cNvSpPr>
          <p:nvPr/>
        </p:nvSpPr>
        <p:spPr bwMode="auto">
          <a:xfrm>
            <a:off x="6732588" y="6525344"/>
            <a:ext cx="2168525" cy="274637"/>
          </a:xfrm>
          <a:prstGeom prst="rect">
            <a:avLst/>
          </a:prstGeom>
          <a:noFill/>
          <a:ln w="9525">
            <a:noFill/>
            <a:miter lim="800000"/>
            <a:headEnd/>
            <a:tailEnd/>
          </a:ln>
        </p:spPr>
        <p:txBody>
          <a:bodyPr>
            <a:spAutoFit/>
          </a:bodyPr>
          <a:lstStyle/>
          <a:p>
            <a:r>
              <a:rPr lang="en-US" altLang="ja-JP" sz="1200" dirty="0">
                <a:latin typeface="Calibri" pitchFamily="34" charset="0"/>
              </a:rPr>
              <a:t>※</a:t>
            </a:r>
            <a:r>
              <a:rPr lang="ja-JP" altLang="en-US" sz="1200" dirty="0">
                <a:latin typeface="Calibri" pitchFamily="34" charset="0"/>
              </a:rPr>
              <a:t>麻痺等・拘縮は能力と同じ</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dirty="0" smtClean="0"/>
              <a:t>能力の項目の特徴</a:t>
            </a:r>
          </a:p>
        </p:txBody>
      </p:sp>
      <p:sp>
        <p:nvSpPr>
          <p:cNvPr id="10243" name="Rectangle 3"/>
          <p:cNvSpPr>
            <a:spLocks noGrp="1" noChangeArrowheads="1"/>
          </p:cNvSpPr>
          <p:nvPr>
            <p:ph type="body" idx="1"/>
          </p:nvPr>
        </p:nvSpPr>
        <p:spPr>
          <a:xfrm>
            <a:off x="566738" y="1341438"/>
            <a:ext cx="8001000" cy="1871662"/>
          </a:xfrm>
        </p:spPr>
        <p:txBody>
          <a:bodyPr/>
          <a:lstStyle/>
          <a:p>
            <a:pPr eaLnBrk="1" hangingPunct="1">
              <a:lnSpc>
                <a:spcPct val="80000"/>
              </a:lnSpc>
            </a:pPr>
            <a:r>
              <a:rPr lang="ja-JP" altLang="en-US" sz="1800" dirty="0" smtClean="0"/>
              <a:t>「身体」「認知」能力の項目で構成される。</a:t>
            </a:r>
          </a:p>
          <a:p>
            <a:pPr eaLnBrk="1" hangingPunct="1">
              <a:lnSpc>
                <a:spcPct val="80000"/>
              </a:lnSpc>
            </a:pPr>
            <a:r>
              <a:rPr lang="ja-JP" altLang="en-US" sz="1800" dirty="0" smtClean="0"/>
              <a:t>「できる」「できない」の軸で評価する（実際に介助があるかどうかは関係ない）。</a:t>
            </a:r>
          </a:p>
          <a:p>
            <a:pPr eaLnBrk="1" hangingPunct="1">
              <a:lnSpc>
                <a:spcPct val="80000"/>
              </a:lnSpc>
            </a:pPr>
            <a:r>
              <a:rPr lang="ja-JP" altLang="en-US" sz="1800" dirty="0" smtClean="0"/>
              <a:t>「試行」＜「日頃の状態」（調査時の状況と日頃の状況が異なる場合は具体</a:t>
            </a:r>
            <a:endParaRPr lang="en-US" altLang="ja-JP" sz="1800" dirty="0" smtClean="0"/>
          </a:p>
          <a:p>
            <a:pPr eaLnBrk="1" hangingPunct="1">
              <a:lnSpc>
                <a:spcPct val="80000"/>
              </a:lnSpc>
              <a:buFont typeface="Wingdings" pitchFamily="2" charset="2"/>
              <a:buNone/>
            </a:pPr>
            <a:r>
              <a:rPr lang="ja-JP" altLang="en-US" sz="1800" dirty="0" smtClean="0"/>
              <a:t>　　　的な内容を特記事項へ記入する。）</a:t>
            </a:r>
          </a:p>
        </p:txBody>
      </p:sp>
      <p:sp>
        <p:nvSpPr>
          <p:cNvPr id="10244" name="AutoShape 4"/>
          <p:cNvSpPr>
            <a:spLocks noChangeArrowheads="1"/>
          </p:cNvSpPr>
          <p:nvPr/>
        </p:nvSpPr>
        <p:spPr bwMode="auto">
          <a:xfrm>
            <a:off x="395288" y="2636912"/>
            <a:ext cx="8280400" cy="3671813"/>
          </a:xfrm>
          <a:prstGeom prst="roundRect">
            <a:avLst>
              <a:gd name="adj" fmla="val 11264"/>
            </a:avLst>
          </a:prstGeom>
          <a:solidFill>
            <a:srgbClr val="CCFFFF"/>
          </a:solidFill>
          <a:ln w="9525">
            <a:solidFill>
              <a:srgbClr val="0000FF"/>
            </a:solidFill>
            <a:round/>
            <a:headEnd/>
            <a:tailEnd/>
          </a:ln>
        </p:spPr>
        <p:txBody>
          <a:bodyPr wrap="none" anchor="ctr"/>
          <a:lstStyle/>
          <a:p>
            <a:r>
              <a:rPr lang="en-US" altLang="ja-JP" sz="1800" dirty="0"/>
              <a:t>【</a:t>
            </a:r>
            <a:r>
              <a:rPr lang="ja-JP" altLang="en-US" sz="1800" dirty="0"/>
              <a:t>身体の能力に関する項目</a:t>
            </a:r>
            <a:r>
              <a:rPr lang="en-US" altLang="ja-JP" sz="1800" dirty="0"/>
              <a:t>】</a:t>
            </a:r>
            <a:r>
              <a:rPr lang="ja-JP" altLang="en-US" sz="1800" dirty="0"/>
              <a:t>（</a:t>
            </a:r>
            <a:r>
              <a:rPr lang="en-US" altLang="ja-JP" sz="1800" dirty="0"/>
              <a:t>10</a:t>
            </a:r>
            <a:r>
              <a:rPr lang="ja-JP" altLang="en-US" sz="1800" dirty="0"/>
              <a:t>項目）</a:t>
            </a:r>
          </a:p>
          <a:p>
            <a:r>
              <a:rPr lang="en-US" altLang="ja-JP" sz="1800" dirty="0"/>
              <a:t>1-3</a:t>
            </a:r>
            <a:r>
              <a:rPr lang="ja-JP" altLang="en-US" sz="1800" dirty="0"/>
              <a:t>寝返り　　</a:t>
            </a:r>
            <a:r>
              <a:rPr lang="en-US" altLang="ja-JP" sz="1800" dirty="0"/>
              <a:t>1-4</a:t>
            </a:r>
            <a:r>
              <a:rPr lang="ja-JP" altLang="en-US" sz="1800" dirty="0"/>
              <a:t>起き上がり　　</a:t>
            </a:r>
            <a:r>
              <a:rPr lang="en-US" altLang="ja-JP" sz="1800" dirty="0"/>
              <a:t>1-5</a:t>
            </a:r>
            <a:r>
              <a:rPr lang="ja-JP" altLang="en-US" sz="1800" dirty="0"/>
              <a:t>座位保持　　</a:t>
            </a:r>
            <a:r>
              <a:rPr lang="en-US" altLang="ja-JP" sz="1800" dirty="0"/>
              <a:t>1-6</a:t>
            </a:r>
            <a:r>
              <a:rPr lang="ja-JP" altLang="en-US" sz="1800" dirty="0"/>
              <a:t>両足での立位保持　　</a:t>
            </a:r>
            <a:br>
              <a:rPr lang="ja-JP" altLang="en-US" sz="1800" dirty="0"/>
            </a:br>
            <a:r>
              <a:rPr lang="en-US" altLang="ja-JP" sz="1800" dirty="0"/>
              <a:t>1-7</a:t>
            </a:r>
            <a:r>
              <a:rPr lang="ja-JP" altLang="en-US" sz="1800" dirty="0"/>
              <a:t>歩行　　　</a:t>
            </a:r>
            <a:r>
              <a:rPr lang="en-US" altLang="ja-JP" sz="1800" dirty="0"/>
              <a:t>1-8</a:t>
            </a:r>
            <a:r>
              <a:rPr lang="ja-JP" altLang="en-US" sz="1800" dirty="0"/>
              <a:t>立ち上がり　　</a:t>
            </a:r>
            <a:r>
              <a:rPr lang="en-US" altLang="ja-JP" sz="1800" dirty="0"/>
              <a:t>1-9</a:t>
            </a:r>
            <a:r>
              <a:rPr lang="ja-JP" altLang="en-US" sz="1800" dirty="0"/>
              <a:t>片足での立位　　</a:t>
            </a:r>
            <a:r>
              <a:rPr lang="en-US" altLang="ja-JP" sz="1800" dirty="0"/>
              <a:t>1-12</a:t>
            </a:r>
            <a:r>
              <a:rPr lang="ja-JP" altLang="en-US" sz="1800" dirty="0"/>
              <a:t>視力　　</a:t>
            </a:r>
            <a:r>
              <a:rPr lang="en-US" altLang="ja-JP" sz="1800" dirty="0"/>
              <a:t>1-13</a:t>
            </a:r>
            <a:r>
              <a:rPr lang="ja-JP" altLang="en-US" sz="1800" dirty="0"/>
              <a:t>聴力</a:t>
            </a:r>
          </a:p>
          <a:p>
            <a:r>
              <a:rPr lang="en-US" altLang="ja-JP" sz="1800" dirty="0"/>
              <a:t>2-3</a:t>
            </a:r>
            <a:r>
              <a:rPr lang="ja-JP" altLang="en-US" sz="1800" dirty="0"/>
              <a:t>えん下</a:t>
            </a:r>
          </a:p>
          <a:p>
            <a:endParaRPr lang="ja-JP" altLang="en-US" sz="1800" dirty="0"/>
          </a:p>
          <a:p>
            <a:r>
              <a:rPr lang="en-US" altLang="ja-JP" sz="1800" dirty="0"/>
              <a:t>【</a:t>
            </a:r>
            <a:r>
              <a:rPr lang="ja-JP" altLang="en-US" sz="1800" dirty="0"/>
              <a:t>認知の能力に関する項目</a:t>
            </a:r>
            <a:r>
              <a:rPr lang="en-US" altLang="ja-JP" sz="1800" dirty="0"/>
              <a:t>】</a:t>
            </a:r>
            <a:r>
              <a:rPr lang="ja-JP" altLang="en-US" sz="1800" dirty="0" smtClean="0"/>
              <a:t>（</a:t>
            </a:r>
            <a:r>
              <a:rPr lang="en-US" altLang="ja-JP" sz="1800" dirty="0" smtClean="0"/>
              <a:t>8</a:t>
            </a:r>
            <a:r>
              <a:rPr lang="ja-JP" altLang="en-US" sz="1800" dirty="0" smtClean="0"/>
              <a:t>項目</a:t>
            </a:r>
            <a:r>
              <a:rPr lang="ja-JP" altLang="en-US" sz="1800" dirty="0"/>
              <a:t>）</a:t>
            </a:r>
          </a:p>
          <a:p>
            <a:r>
              <a:rPr lang="en-US" altLang="ja-JP" sz="1800" dirty="0" smtClean="0"/>
              <a:t>3-1</a:t>
            </a:r>
            <a:r>
              <a:rPr lang="ja-JP" altLang="en-US" sz="1800" dirty="0" smtClean="0"/>
              <a:t>意思の伝達　　</a:t>
            </a:r>
            <a:r>
              <a:rPr lang="en-US" altLang="ja-JP" sz="1800" dirty="0" smtClean="0"/>
              <a:t>3-2</a:t>
            </a:r>
            <a:r>
              <a:rPr lang="ja-JP" altLang="en-US" sz="1800" dirty="0"/>
              <a:t>毎日の日課を理解　　</a:t>
            </a:r>
            <a:r>
              <a:rPr lang="en-US" altLang="ja-JP" sz="1800" dirty="0"/>
              <a:t>3-3</a:t>
            </a:r>
            <a:r>
              <a:rPr lang="ja-JP" altLang="en-US" sz="1800" dirty="0"/>
              <a:t>生年月日を</a:t>
            </a:r>
            <a:r>
              <a:rPr lang="ja-JP" altLang="en-US" sz="1800" dirty="0" smtClean="0"/>
              <a:t>いう</a:t>
            </a:r>
            <a:endParaRPr lang="en-US" altLang="ja-JP" sz="1800" dirty="0" smtClean="0"/>
          </a:p>
          <a:p>
            <a:r>
              <a:rPr lang="en-US" altLang="ja-JP" sz="1800" dirty="0" smtClean="0"/>
              <a:t>3-4</a:t>
            </a:r>
            <a:r>
              <a:rPr lang="ja-JP" altLang="en-US" sz="1800" dirty="0"/>
              <a:t>短期</a:t>
            </a:r>
            <a:r>
              <a:rPr lang="ja-JP" altLang="en-US" sz="1800" dirty="0" smtClean="0"/>
              <a:t>記憶　　　 </a:t>
            </a:r>
            <a:r>
              <a:rPr lang="en-US" altLang="ja-JP" sz="1800" dirty="0" smtClean="0"/>
              <a:t>3-5</a:t>
            </a:r>
            <a:r>
              <a:rPr lang="ja-JP" altLang="en-US" sz="1800" dirty="0"/>
              <a:t>自分の名前をいう　   </a:t>
            </a:r>
            <a:r>
              <a:rPr lang="en-US" altLang="ja-JP" sz="1800" dirty="0"/>
              <a:t>3-6</a:t>
            </a:r>
            <a:r>
              <a:rPr lang="ja-JP" altLang="en-US" sz="1800" dirty="0"/>
              <a:t>今の季節を</a:t>
            </a:r>
            <a:r>
              <a:rPr lang="ja-JP" altLang="en-US" sz="1800" dirty="0" smtClean="0"/>
              <a:t>理解</a:t>
            </a:r>
            <a:endParaRPr lang="en-US" altLang="ja-JP" sz="1800" dirty="0" smtClean="0"/>
          </a:p>
          <a:p>
            <a:r>
              <a:rPr lang="en-US" altLang="ja-JP" sz="1800" dirty="0" smtClean="0"/>
              <a:t>3-7</a:t>
            </a:r>
            <a:r>
              <a:rPr lang="ja-JP" altLang="en-US" sz="1800" dirty="0"/>
              <a:t>場所の</a:t>
            </a:r>
            <a:r>
              <a:rPr lang="ja-JP" altLang="en-US" sz="1800" dirty="0" smtClean="0"/>
              <a:t>理解    </a:t>
            </a:r>
            <a:r>
              <a:rPr lang="en-US" altLang="ja-JP" sz="1800" dirty="0" smtClean="0"/>
              <a:t>5-3</a:t>
            </a:r>
            <a:r>
              <a:rPr lang="ja-JP" altLang="en-US" sz="1800" dirty="0"/>
              <a:t>日常の意思決定</a:t>
            </a:r>
          </a:p>
          <a:p>
            <a:endParaRPr lang="ja-JP" altLang="en-US" sz="1200" dirty="0"/>
          </a:p>
          <a:p>
            <a:r>
              <a:rPr lang="en-US" altLang="ja-JP" sz="1200" dirty="0"/>
              <a:t>※【</a:t>
            </a:r>
            <a:r>
              <a:rPr lang="ja-JP" altLang="en-US" sz="1200" dirty="0"/>
              <a:t>「有無」の項目に属するが、調査方法は「能力」の項目と同様の考え方のため、このセクションで取り扱う</a:t>
            </a:r>
            <a:r>
              <a:rPr lang="en-US" altLang="ja-JP" sz="1200" dirty="0"/>
              <a:t>】</a:t>
            </a:r>
          </a:p>
          <a:p>
            <a:r>
              <a:rPr lang="en-US" altLang="ja-JP" sz="1400" dirty="0"/>
              <a:t>1-1</a:t>
            </a:r>
            <a:r>
              <a:rPr lang="ja-JP" altLang="en-US" sz="1400" dirty="0"/>
              <a:t>麻痺　　　</a:t>
            </a:r>
            <a:r>
              <a:rPr lang="en-US" altLang="ja-JP" sz="1400" dirty="0"/>
              <a:t>1-2</a:t>
            </a:r>
            <a:r>
              <a:rPr lang="ja-JP" altLang="en-US" sz="1400" dirty="0"/>
              <a:t>拘縮</a:t>
            </a:r>
          </a:p>
        </p:txBody>
      </p:sp>
      <p:sp>
        <p:nvSpPr>
          <p:cNvPr id="5" name="円/楕円 4"/>
          <p:cNvSpPr/>
          <p:nvPr/>
        </p:nvSpPr>
        <p:spPr>
          <a:xfrm>
            <a:off x="4788024" y="2204864"/>
            <a:ext cx="4248472" cy="1008112"/>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t>
            </a:r>
            <a:r>
              <a:rPr kumimoji="1" lang="ja-JP" altLang="en-US" dirty="0" smtClean="0"/>
              <a:t>見分け方</a:t>
            </a:r>
            <a:r>
              <a:rPr kumimoji="1" lang="en-US" altLang="ja-JP" dirty="0" smtClean="0"/>
              <a:t>】</a:t>
            </a:r>
          </a:p>
          <a:p>
            <a:pPr algn="ctr"/>
            <a:r>
              <a:rPr lang="ja-JP" altLang="en-US" dirty="0" smtClean="0"/>
              <a:t>選択肢に「できる」という表現が含まれている（例外：視力、聴力）</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p:txBody>
          <a:bodyPr/>
          <a:lstStyle/>
          <a:p>
            <a:pPr eaLnBrk="1" hangingPunct="1"/>
            <a:r>
              <a:rPr lang="ja-JP" altLang="en-US" sz="3400" dirty="0" smtClean="0"/>
              <a:t>調査の基本的な方法</a:t>
            </a:r>
          </a:p>
        </p:txBody>
      </p:sp>
      <p:pic>
        <p:nvPicPr>
          <p:cNvPr id="12292" name="Picture 4"/>
          <p:cNvPicPr>
            <a:picLocks noChangeAspect="1" noChangeArrowheads="1"/>
          </p:cNvPicPr>
          <p:nvPr/>
        </p:nvPicPr>
        <p:blipFill>
          <a:blip r:embed="rId3" cstate="print"/>
          <a:srcRect/>
          <a:stretch>
            <a:fillRect/>
          </a:stretch>
        </p:blipFill>
        <p:spPr bwMode="auto">
          <a:xfrm>
            <a:off x="698500" y="1382713"/>
            <a:ext cx="7848600" cy="4795837"/>
          </a:xfrm>
          <a:prstGeom prst="rect">
            <a:avLst/>
          </a:prstGeom>
          <a:noFill/>
          <a:ln w="9525">
            <a:noFill/>
            <a:miter lim="800000"/>
            <a:headEnd/>
            <a:tailEnd/>
          </a:ln>
        </p:spPr>
      </p:pic>
      <p:sp>
        <p:nvSpPr>
          <p:cNvPr id="261125" name="Rectangle 5"/>
          <p:cNvSpPr>
            <a:spLocks noChangeArrowheads="1"/>
          </p:cNvSpPr>
          <p:nvPr/>
        </p:nvSpPr>
        <p:spPr bwMode="auto">
          <a:xfrm>
            <a:off x="1979613" y="2924175"/>
            <a:ext cx="6337300" cy="792163"/>
          </a:xfrm>
          <a:prstGeom prst="rect">
            <a:avLst/>
          </a:prstGeom>
          <a:noFill/>
          <a:ln w="57150">
            <a:solidFill>
              <a:srgbClr val="FF6600"/>
            </a:solidFill>
            <a:miter lim="800000"/>
            <a:headEnd/>
            <a:tailEnd/>
          </a:ln>
          <a:effectLst>
            <a:outerShdw dist="152928" dir="2901988" algn="ctr" rotWithShape="0">
              <a:srgbClr val="586D82">
                <a:alpha val="50000"/>
              </a:srgbClr>
            </a:outerShdw>
          </a:effectLst>
        </p:spPr>
        <p:txBody>
          <a:bodyPr wrap="none" anchor="ctr"/>
          <a:lstStyle/>
          <a:p>
            <a:pPr>
              <a:defRPr/>
            </a:pPr>
            <a:endParaRPr lang="ja-JP" altLang="en-US"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dirty="0" smtClean="0"/>
              <a:t>能力の項目の留意点</a:t>
            </a:r>
          </a:p>
        </p:txBody>
      </p:sp>
      <p:sp>
        <p:nvSpPr>
          <p:cNvPr id="14339" name="Rectangle 3"/>
          <p:cNvSpPr>
            <a:spLocks noGrp="1" noChangeArrowheads="1"/>
          </p:cNvSpPr>
          <p:nvPr>
            <p:ph type="body" idx="1"/>
          </p:nvPr>
        </p:nvSpPr>
        <p:spPr>
          <a:xfrm>
            <a:off x="566738" y="1341438"/>
            <a:ext cx="8001000" cy="5039890"/>
          </a:xfrm>
        </p:spPr>
        <p:txBody>
          <a:bodyPr>
            <a:normAutofit fontScale="92500"/>
          </a:bodyPr>
          <a:lstStyle/>
          <a:p>
            <a:pPr lvl="0" eaLnBrk="1" hangingPunct="1">
              <a:lnSpc>
                <a:spcPct val="90000"/>
              </a:lnSpc>
            </a:pPr>
            <a:r>
              <a:rPr lang="ja-JP" altLang="en-US" dirty="0" smtClean="0"/>
              <a:t>選択の基本は「試行」</a:t>
            </a:r>
          </a:p>
          <a:p>
            <a:pPr lvl="1" eaLnBrk="1" hangingPunct="1">
              <a:lnSpc>
                <a:spcPct val="90000"/>
              </a:lnSpc>
            </a:pPr>
            <a:r>
              <a:rPr lang="ja-JP" altLang="en-US" dirty="0" smtClean="0"/>
              <a:t>可能な限りテキストの規定する環境や方法で試行しているか再度確認</a:t>
            </a:r>
            <a:r>
              <a:rPr lang="ja-JP" altLang="en-US" sz="1900" dirty="0" smtClean="0"/>
              <a:t>（安全確保を第一にすること）</a:t>
            </a:r>
            <a:r>
              <a:rPr lang="ja-JP" altLang="en-US" dirty="0" smtClean="0"/>
              <a:t>。</a:t>
            </a:r>
            <a:endParaRPr lang="en-US" altLang="ja-JP" dirty="0" smtClean="0"/>
          </a:p>
          <a:p>
            <a:pPr lvl="2" eaLnBrk="1" hangingPunct="1">
              <a:lnSpc>
                <a:spcPct val="90000"/>
              </a:lnSpc>
            </a:pPr>
            <a:r>
              <a:rPr lang="ja-JP" altLang="en-US" dirty="0" smtClean="0"/>
              <a:t>「歩行」を足場の悪い場所で試行していないか。</a:t>
            </a:r>
            <a:endParaRPr lang="en-US" altLang="ja-JP" dirty="0" smtClean="0"/>
          </a:p>
          <a:p>
            <a:pPr lvl="2" eaLnBrk="1" hangingPunct="1">
              <a:lnSpc>
                <a:spcPct val="90000"/>
              </a:lnSpc>
            </a:pPr>
            <a:r>
              <a:rPr lang="ja-JP" altLang="en-US" dirty="0" smtClean="0"/>
              <a:t>「寝返り」を「つかむもの」がない場所で試行していないか。</a:t>
            </a:r>
            <a:endParaRPr lang="en-US" altLang="ja-JP" dirty="0" smtClean="0"/>
          </a:p>
          <a:p>
            <a:pPr lvl="2" eaLnBrk="1" hangingPunct="1">
              <a:lnSpc>
                <a:spcPct val="90000"/>
              </a:lnSpc>
            </a:pPr>
            <a:r>
              <a:rPr lang="ja-JP" altLang="en-US" dirty="0" smtClean="0"/>
              <a:t>「立ち上がり」を下肢が完全に机の下に入っている状態で試行していないか。</a:t>
            </a:r>
            <a:endParaRPr lang="en-US" altLang="ja-JP" dirty="0" smtClean="0"/>
          </a:p>
          <a:p>
            <a:pPr lvl="1" eaLnBrk="1" hangingPunct="1">
              <a:lnSpc>
                <a:spcPct val="90000"/>
              </a:lnSpc>
            </a:pPr>
            <a:r>
              <a:rPr lang="ja-JP" altLang="en-US" dirty="0" smtClean="0"/>
              <a:t>選択の判断に迷う場合は、迷わずに特記事項へ</a:t>
            </a:r>
            <a:endParaRPr lang="en-US" altLang="ja-JP" dirty="0" smtClean="0"/>
          </a:p>
          <a:p>
            <a:pPr lvl="1" eaLnBrk="1" hangingPunct="1">
              <a:lnSpc>
                <a:spcPct val="90000"/>
              </a:lnSpc>
            </a:pPr>
            <a:endParaRPr lang="ja-JP" altLang="en-US" dirty="0" smtClean="0"/>
          </a:p>
          <a:p>
            <a:pPr eaLnBrk="1" hangingPunct="1">
              <a:lnSpc>
                <a:spcPct val="90000"/>
              </a:lnSpc>
            </a:pPr>
            <a:r>
              <a:rPr lang="ja-JP" altLang="en-US" dirty="0" smtClean="0"/>
              <a:t>特記事項のポイントは「日頃の状況」の聞き取り</a:t>
            </a:r>
          </a:p>
          <a:p>
            <a:pPr lvl="1" eaLnBrk="1" hangingPunct="1">
              <a:lnSpc>
                <a:spcPct val="90000"/>
              </a:lnSpc>
            </a:pPr>
            <a:r>
              <a:rPr lang="ja-JP" altLang="en-US" dirty="0" smtClean="0"/>
              <a:t>日頃の状況≠日頃の生活の様子</a:t>
            </a:r>
            <a:endParaRPr lang="en-US" altLang="ja-JP" dirty="0" smtClean="0"/>
          </a:p>
          <a:p>
            <a:pPr lvl="1" eaLnBrk="1" hangingPunct="1">
              <a:lnSpc>
                <a:spcPct val="90000"/>
              </a:lnSpc>
            </a:pPr>
            <a:r>
              <a:rPr lang="ja-JP" altLang="en-US" dirty="0" smtClean="0"/>
              <a:t>日頃の状況＝日頃の「確認動作」の可否（その判断において日頃の生活の様子が参照されることはある。）</a:t>
            </a:r>
            <a:endParaRPr lang="en-US" altLang="ja-JP" dirty="0" smtClean="0"/>
          </a:p>
          <a:p>
            <a:pPr lvl="1" eaLnBrk="1" hangingPunct="1">
              <a:lnSpc>
                <a:spcPct val="90000"/>
              </a:lnSpc>
            </a:pPr>
            <a:endParaRPr lang="en-US" altLang="ja-JP" dirty="0" smtClean="0"/>
          </a:p>
          <a:p>
            <a:pPr lvl="1" eaLnBrk="1" hangingPunct="1">
              <a:lnSpc>
                <a:spcPct val="90000"/>
              </a:lnSpc>
              <a:buNone/>
            </a:pPr>
            <a:endParaRPr lang="en-US" altLang="ja-JP" dirty="0" smtClean="0"/>
          </a:p>
          <a:p>
            <a:pPr lvl="1" eaLnBrk="1" hangingPunct="1">
              <a:lnSpc>
                <a:spcPct val="90000"/>
              </a:lnSpc>
              <a:buNone/>
            </a:pPr>
            <a:endParaRPr lang="en-US" altLang="ja-JP" dirty="0" smtClean="0"/>
          </a:p>
          <a:p>
            <a:pPr lvl="2" eaLnBrk="1" hangingPunct="1">
              <a:lnSpc>
                <a:spcPct val="90000"/>
              </a:lnSpc>
              <a:buNone/>
            </a:pPr>
            <a:endParaRPr lang="ja-JP"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0"/>
          <p:cNvSpPr>
            <a:spLocks noChangeArrowheads="1"/>
          </p:cNvSpPr>
          <p:nvPr/>
        </p:nvSpPr>
        <p:spPr bwMode="auto">
          <a:xfrm>
            <a:off x="0" y="2133600"/>
            <a:ext cx="2881313" cy="2159000"/>
          </a:xfrm>
          <a:prstGeom prst="cloudCallout">
            <a:avLst>
              <a:gd name="adj1" fmla="val 54630"/>
              <a:gd name="adj2" fmla="val 39778"/>
            </a:avLst>
          </a:prstGeom>
          <a:solidFill>
            <a:schemeClr val="bg1"/>
          </a:solidFill>
          <a:ln w="9525">
            <a:solidFill>
              <a:schemeClr val="tx1"/>
            </a:solidFill>
            <a:round/>
            <a:headEnd/>
            <a:tailEnd/>
          </a:ln>
        </p:spPr>
        <p:txBody>
          <a:bodyPr/>
          <a:lstStyle/>
          <a:p>
            <a:pPr algn="ctr"/>
            <a:endParaRPr lang="ja-JP" altLang="ja-JP" sz="1800"/>
          </a:p>
        </p:txBody>
      </p:sp>
      <p:sp>
        <p:nvSpPr>
          <p:cNvPr id="11267" name="AutoShape 19"/>
          <p:cNvSpPr>
            <a:spLocks noChangeArrowheads="1"/>
          </p:cNvSpPr>
          <p:nvPr/>
        </p:nvSpPr>
        <p:spPr bwMode="auto">
          <a:xfrm>
            <a:off x="1908175" y="5876925"/>
            <a:ext cx="4895850" cy="576263"/>
          </a:xfrm>
          <a:prstGeom prst="roundRect">
            <a:avLst>
              <a:gd name="adj" fmla="val 50000"/>
            </a:avLst>
          </a:prstGeom>
          <a:solidFill>
            <a:srgbClr val="C71F0D"/>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2"/>
          </a:fillRef>
          <a:effectRef idx="1">
            <a:schemeClr val="accent2"/>
          </a:effectRef>
          <a:fontRef idx="minor">
            <a:schemeClr val="lt1"/>
          </a:fontRef>
        </p:style>
        <p:txBody>
          <a:bodyPr wrap="none" anchor="ctr"/>
          <a:lstStyle/>
          <a:p>
            <a:pPr algn="ctr"/>
            <a:r>
              <a:rPr lang="en-US" altLang="ja-JP" sz="1800"/>
              <a:t>【</a:t>
            </a:r>
            <a:r>
              <a:rPr lang="ja-JP" altLang="en-US" sz="1800"/>
              <a:t>特記事項</a:t>
            </a:r>
            <a:r>
              <a:rPr lang="en-US" altLang="ja-JP" sz="1800"/>
              <a:t>】</a:t>
            </a:r>
            <a:r>
              <a:rPr lang="ja-JP" altLang="en-US" sz="1800"/>
              <a:t>具体的な介護の手間</a:t>
            </a:r>
          </a:p>
        </p:txBody>
      </p:sp>
      <p:sp>
        <p:nvSpPr>
          <p:cNvPr id="11268" name="Rectangle 2"/>
          <p:cNvSpPr>
            <a:spLocks noGrp="1" noChangeArrowheads="1"/>
          </p:cNvSpPr>
          <p:nvPr>
            <p:ph type="title"/>
          </p:nvPr>
        </p:nvSpPr>
        <p:spPr/>
        <p:txBody>
          <a:bodyPr/>
          <a:lstStyle/>
          <a:p>
            <a:pPr eaLnBrk="1" hangingPunct="1"/>
            <a:r>
              <a:rPr lang="ja-JP" altLang="en-US" dirty="0" smtClean="0"/>
              <a:t>能力の項目と他の評価軸</a:t>
            </a:r>
          </a:p>
        </p:txBody>
      </p:sp>
      <p:sp>
        <p:nvSpPr>
          <p:cNvPr id="11269" name="Rectangle 3"/>
          <p:cNvSpPr>
            <a:spLocks noGrp="1" noChangeArrowheads="1"/>
          </p:cNvSpPr>
          <p:nvPr>
            <p:ph type="body" idx="1"/>
          </p:nvPr>
        </p:nvSpPr>
        <p:spPr/>
        <p:txBody>
          <a:bodyPr/>
          <a:lstStyle/>
          <a:p>
            <a:pPr eaLnBrk="1" hangingPunct="1"/>
            <a:r>
              <a:rPr lang="ja-JP" altLang="en-US" smtClean="0"/>
              <a:t>「能力」の項目と他の評価軸の関係</a:t>
            </a:r>
          </a:p>
        </p:txBody>
      </p:sp>
      <p:sp>
        <p:nvSpPr>
          <p:cNvPr id="11270" name="Oval 17"/>
          <p:cNvSpPr>
            <a:spLocks noChangeArrowheads="1"/>
          </p:cNvSpPr>
          <p:nvPr/>
        </p:nvSpPr>
        <p:spPr bwMode="auto">
          <a:xfrm>
            <a:off x="3276600" y="1916113"/>
            <a:ext cx="2160588" cy="2160587"/>
          </a:xfrm>
          <a:prstGeom prst="ellipse">
            <a:avLst/>
          </a:prstGeom>
          <a:solidFill>
            <a:srgbClr val="CCFFCC"/>
          </a:solidFill>
          <a:ln w="12700" cap="sq">
            <a:solidFill>
              <a:schemeClr val="tx1"/>
            </a:solidFill>
            <a:round/>
            <a:headEnd type="none" w="sm" len="sm"/>
            <a:tailEnd type="none" w="sm" len="sm"/>
          </a:ln>
          <a:effectLst>
            <a:innerShdw blurRad="114300">
              <a:prstClr val="black"/>
            </a:innerShdw>
          </a:effectLst>
        </p:spPr>
        <p:txBody>
          <a:bodyPr wrap="none" anchor="ctr"/>
          <a:lstStyle/>
          <a:p>
            <a:pPr algn="ctr"/>
            <a:r>
              <a:rPr lang="ja-JP" altLang="en-US" sz="2800">
                <a:ea typeface="HGP創英角ｺﾞｼｯｸUB" pitchFamily="50" charset="-128"/>
              </a:rPr>
              <a:t>能 力</a:t>
            </a:r>
            <a:endParaRPr lang="ja-JP" altLang="en-US" sz="1800"/>
          </a:p>
        </p:txBody>
      </p:sp>
      <p:sp>
        <p:nvSpPr>
          <p:cNvPr id="11271" name="Oval 18"/>
          <p:cNvSpPr>
            <a:spLocks noChangeArrowheads="1"/>
          </p:cNvSpPr>
          <p:nvPr/>
        </p:nvSpPr>
        <p:spPr bwMode="auto">
          <a:xfrm>
            <a:off x="2484438" y="4652963"/>
            <a:ext cx="1368425" cy="1368425"/>
          </a:xfrm>
          <a:prstGeom prst="ellipse">
            <a:avLst/>
          </a:prstGeom>
          <a:solidFill>
            <a:srgbClr val="FFCC00"/>
          </a:solidFill>
          <a:ln w="12700" cap="sq">
            <a:solidFill>
              <a:schemeClr val="tx1"/>
            </a:solidFill>
            <a:round/>
            <a:headEnd type="none" w="sm" len="sm"/>
            <a:tailEnd type="none" w="sm" len="sm"/>
          </a:ln>
          <a:effectLst>
            <a:innerShdw blurRad="114300">
              <a:prstClr val="black"/>
            </a:innerShdw>
          </a:effectLst>
        </p:spPr>
        <p:txBody>
          <a:bodyPr wrap="none" anchor="ctr"/>
          <a:lstStyle/>
          <a:p>
            <a:pPr algn="ctr"/>
            <a:r>
              <a:rPr lang="ja-JP" altLang="en-US" sz="2000" dirty="0">
                <a:ea typeface="HGP創英角ｺﾞｼｯｸUB" pitchFamily="50" charset="-128"/>
              </a:rPr>
              <a:t>有無</a:t>
            </a:r>
            <a:br>
              <a:rPr lang="ja-JP" altLang="en-US" sz="2000" dirty="0">
                <a:ea typeface="HGP創英角ｺﾞｼｯｸUB" pitchFamily="50" charset="-128"/>
              </a:rPr>
            </a:br>
            <a:r>
              <a:rPr lang="ja-JP" altLang="en-US" sz="2000" dirty="0">
                <a:ea typeface="HGP創英角ｺﾞｼｯｸUB" pitchFamily="50" charset="-128"/>
              </a:rPr>
              <a:t>（</a:t>
            </a:r>
            <a:r>
              <a:rPr lang="en-US" altLang="ja-JP" sz="2000" dirty="0">
                <a:ea typeface="HGP創英角ｺﾞｼｯｸUB" pitchFamily="50" charset="-128"/>
              </a:rPr>
              <a:t>BPSD</a:t>
            </a:r>
            <a:r>
              <a:rPr lang="ja-JP" altLang="en-US" sz="2000" dirty="0">
                <a:ea typeface="HGP創英角ｺﾞｼｯｸUB" pitchFamily="50" charset="-128"/>
              </a:rPr>
              <a:t>）</a:t>
            </a:r>
          </a:p>
        </p:txBody>
      </p:sp>
      <p:sp>
        <p:nvSpPr>
          <p:cNvPr id="11272" name="Oval 19"/>
          <p:cNvSpPr>
            <a:spLocks noChangeArrowheads="1"/>
          </p:cNvSpPr>
          <p:nvPr/>
        </p:nvSpPr>
        <p:spPr bwMode="auto">
          <a:xfrm>
            <a:off x="4933950" y="4652963"/>
            <a:ext cx="1368425" cy="1368425"/>
          </a:xfrm>
          <a:prstGeom prst="ellipse">
            <a:avLst/>
          </a:prstGeom>
          <a:solidFill>
            <a:srgbClr val="FFCC99"/>
          </a:solidFill>
          <a:ln w="12700" cap="sq">
            <a:solidFill>
              <a:schemeClr val="tx1"/>
            </a:solidFill>
            <a:round/>
            <a:headEnd type="none" w="sm" len="sm"/>
            <a:tailEnd type="none" w="sm" len="sm"/>
          </a:ln>
          <a:effectLst>
            <a:innerShdw blurRad="114300">
              <a:prstClr val="black"/>
            </a:innerShdw>
          </a:effectLst>
        </p:spPr>
        <p:txBody>
          <a:bodyPr wrap="none" anchor="ctr"/>
          <a:lstStyle/>
          <a:p>
            <a:pPr algn="ctr"/>
            <a:r>
              <a:rPr lang="ja-JP" altLang="en-US" sz="2000">
                <a:ea typeface="HGP創英角ｺﾞｼｯｸUB" pitchFamily="50" charset="-128"/>
              </a:rPr>
              <a:t>介助の方法</a:t>
            </a:r>
          </a:p>
        </p:txBody>
      </p:sp>
      <p:sp>
        <p:nvSpPr>
          <p:cNvPr id="11273" name="AutoShape 7"/>
          <p:cNvSpPr>
            <a:spLocks noChangeArrowheads="1"/>
          </p:cNvSpPr>
          <p:nvPr/>
        </p:nvSpPr>
        <p:spPr bwMode="auto">
          <a:xfrm>
            <a:off x="2500313" y="3286125"/>
            <a:ext cx="1655762" cy="431800"/>
          </a:xfrm>
          <a:prstGeom prst="roundRect">
            <a:avLst>
              <a:gd name="adj" fmla="val 50000"/>
            </a:avLst>
          </a:prstGeom>
          <a:solidFill>
            <a:schemeClr val="bg1"/>
          </a:solidFill>
          <a:ln w="9525">
            <a:solidFill>
              <a:schemeClr val="tx1"/>
            </a:solidFill>
            <a:round/>
            <a:headEnd/>
            <a:tailEnd/>
          </a:ln>
        </p:spPr>
        <p:txBody>
          <a:bodyPr wrap="none" anchor="ctr"/>
          <a:lstStyle/>
          <a:p>
            <a:pPr algn="ctr"/>
            <a:r>
              <a:rPr lang="ja-JP" altLang="en-US" sz="1800"/>
              <a:t>認知能力</a:t>
            </a:r>
          </a:p>
        </p:txBody>
      </p:sp>
      <p:sp>
        <p:nvSpPr>
          <p:cNvPr id="11274" name="AutoShape 8"/>
          <p:cNvSpPr>
            <a:spLocks noChangeArrowheads="1"/>
          </p:cNvSpPr>
          <p:nvPr/>
        </p:nvSpPr>
        <p:spPr bwMode="auto">
          <a:xfrm>
            <a:off x="4572000" y="3284538"/>
            <a:ext cx="1655763" cy="431800"/>
          </a:xfrm>
          <a:prstGeom prst="roundRect">
            <a:avLst>
              <a:gd name="adj" fmla="val 50000"/>
            </a:avLst>
          </a:prstGeom>
          <a:solidFill>
            <a:schemeClr val="bg1"/>
          </a:solidFill>
          <a:ln w="9525">
            <a:solidFill>
              <a:schemeClr val="tx1"/>
            </a:solidFill>
            <a:round/>
            <a:headEnd/>
            <a:tailEnd/>
          </a:ln>
        </p:spPr>
        <p:txBody>
          <a:bodyPr wrap="none" anchor="ctr"/>
          <a:lstStyle/>
          <a:p>
            <a:pPr algn="ctr"/>
            <a:r>
              <a:rPr lang="ja-JP" altLang="en-US" sz="1800"/>
              <a:t>身体能力</a:t>
            </a:r>
          </a:p>
        </p:txBody>
      </p:sp>
      <p:sp>
        <p:nvSpPr>
          <p:cNvPr id="11275" name="AutoShape 9"/>
          <p:cNvSpPr>
            <a:spLocks noChangeArrowheads="1"/>
          </p:cNvSpPr>
          <p:nvPr/>
        </p:nvSpPr>
        <p:spPr bwMode="auto">
          <a:xfrm rot="287993">
            <a:off x="2843213" y="3644900"/>
            <a:ext cx="503237" cy="1223963"/>
          </a:xfrm>
          <a:prstGeom prst="downArrow">
            <a:avLst>
              <a:gd name="adj1" fmla="val 50000"/>
              <a:gd name="adj2" fmla="val 60805"/>
            </a:avLst>
          </a:prstGeom>
          <a:solidFill>
            <a:srgbClr val="92D050"/>
          </a:solidFill>
          <a:ln w="9525">
            <a:noFill/>
            <a:miter lim="800000"/>
            <a:headEnd/>
            <a:tailEnd/>
          </a:ln>
        </p:spPr>
        <p:txBody>
          <a:bodyPr vert="eaVert" wrap="none" anchor="ctr"/>
          <a:lstStyle/>
          <a:p>
            <a:endParaRPr lang="ja-JP" altLang="en-US"/>
          </a:p>
        </p:txBody>
      </p:sp>
      <p:sp>
        <p:nvSpPr>
          <p:cNvPr id="11276" name="AutoShape 10"/>
          <p:cNvSpPr>
            <a:spLocks noChangeArrowheads="1"/>
          </p:cNvSpPr>
          <p:nvPr/>
        </p:nvSpPr>
        <p:spPr bwMode="auto">
          <a:xfrm rot="21312007" flipH="1">
            <a:off x="5437188" y="3644900"/>
            <a:ext cx="503237" cy="1223963"/>
          </a:xfrm>
          <a:prstGeom prst="downArrow">
            <a:avLst>
              <a:gd name="adj1" fmla="val 50000"/>
              <a:gd name="adj2" fmla="val 60805"/>
            </a:avLst>
          </a:prstGeom>
          <a:solidFill>
            <a:srgbClr val="00B050"/>
          </a:solidFill>
          <a:ln w="9525">
            <a:noFill/>
            <a:miter lim="800000"/>
            <a:headEnd/>
            <a:tailEnd/>
          </a:ln>
        </p:spPr>
        <p:txBody>
          <a:bodyPr vert="eaVert" wrap="none" anchor="ctr"/>
          <a:lstStyle/>
          <a:p>
            <a:endParaRPr lang="ja-JP" altLang="en-US"/>
          </a:p>
        </p:txBody>
      </p:sp>
      <p:sp>
        <p:nvSpPr>
          <p:cNvPr id="11277" name="AutoShape 14"/>
          <p:cNvSpPr>
            <a:spLocks noChangeArrowheads="1"/>
          </p:cNvSpPr>
          <p:nvPr/>
        </p:nvSpPr>
        <p:spPr bwMode="auto">
          <a:xfrm rot="-3428506">
            <a:off x="4477544" y="3334544"/>
            <a:ext cx="363537" cy="2016125"/>
          </a:xfrm>
          <a:prstGeom prst="downArrow">
            <a:avLst>
              <a:gd name="adj1" fmla="val 50000"/>
              <a:gd name="adj2" fmla="val 232798"/>
            </a:avLst>
          </a:prstGeom>
          <a:solidFill>
            <a:srgbClr val="00B050"/>
          </a:solidFill>
          <a:ln w="9525">
            <a:noFill/>
            <a:miter lim="800000"/>
            <a:headEnd/>
            <a:tailEnd/>
          </a:ln>
        </p:spPr>
        <p:txBody>
          <a:bodyPr vert="eaVert" wrap="none" anchor="ctr"/>
          <a:lstStyle/>
          <a:p>
            <a:endParaRPr lang="ja-JP" altLang="en-US"/>
          </a:p>
        </p:txBody>
      </p:sp>
      <p:sp>
        <p:nvSpPr>
          <p:cNvPr id="11278" name="AutoShape 16"/>
          <p:cNvSpPr>
            <a:spLocks noChangeArrowheads="1"/>
          </p:cNvSpPr>
          <p:nvPr/>
        </p:nvSpPr>
        <p:spPr bwMode="auto">
          <a:xfrm>
            <a:off x="6011863" y="2420938"/>
            <a:ext cx="2881312" cy="1439862"/>
          </a:xfrm>
          <a:prstGeom prst="cloudCallout">
            <a:avLst>
              <a:gd name="adj1" fmla="val -43750"/>
              <a:gd name="adj2" fmla="val 70000"/>
            </a:avLst>
          </a:prstGeom>
          <a:solidFill>
            <a:schemeClr val="bg1"/>
          </a:solidFill>
          <a:ln w="9525">
            <a:solidFill>
              <a:schemeClr val="tx1"/>
            </a:solidFill>
            <a:round/>
            <a:headEnd/>
            <a:tailEnd/>
          </a:ln>
        </p:spPr>
        <p:txBody>
          <a:bodyPr/>
          <a:lstStyle/>
          <a:p>
            <a:pPr algn="ctr"/>
            <a:endParaRPr lang="ja-JP" altLang="ja-JP" sz="1800"/>
          </a:p>
        </p:txBody>
      </p:sp>
      <p:sp>
        <p:nvSpPr>
          <p:cNvPr id="11279" name="Text Box 17"/>
          <p:cNvSpPr txBox="1">
            <a:spLocks noChangeArrowheads="1"/>
          </p:cNvSpPr>
          <p:nvPr/>
        </p:nvSpPr>
        <p:spPr bwMode="auto">
          <a:xfrm>
            <a:off x="6300788" y="2617788"/>
            <a:ext cx="2303462" cy="954087"/>
          </a:xfrm>
          <a:prstGeom prst="rect">
            <a:avLst/>
          </a:prstGeom>
          <a:noFill/>
          <a:ln w="9525">
            <a:noFill/>
            <a:miter lim="800000"/>
            <a:headEnd/>
            <a:tailEnd/>
          </a:ln>
        </p:spPr>
        <p:txBody>
          <a:bodyPr>
            <a:spAutoFit/>
          </a:bodyPr>
          <a:lstStyle/>
          <a:p>
            <a:pPr>
              <a:spcBef>
                <a:spcPct val="50000"/>
              </a:spcBef>
            </a:pPr>
            <a:r>
              <a:rPr lang="ja-JP" altLang="en-US" sz="1400"/>
              <a:t>どのような介助が必要になるか（介助の方法）は、「身体能力」と同時に「認知能力」にも影響を受ける。</a:t>
            </a:r>
          </a:p>
        </p:txBody>
      </p:sp>
      <p:sp>
        <p:nvSpPr>
          <p:cNvPr id="11280" name="Text Box 18"/>
          <p:cNvSpPr txBox="1">
            <a:spLocks noChangeArrowheads="1"/>
          </p:cNvSpPr>
          <p:nvPr/>
        </p:nvSpPr>
        <p:spPr bwMode="auto">
          <a:xfrm>
            <a:off x="268288" y="2428875"/>
            <a:ext cx="2303462" cy="1368425"/>
          </a:xfrm>
          <a:prstGeom prst="rect">
            <a:avLst/>
          </a:prstGeom>
          <a:noFill/>
          <a:ln w="9525">
            <a:noFill/>
            <a:miter lim="800000"/>
            <a:headEnd/>
            <a:tailEnd/>
          </a:ln>
        </p:spPr>
        <p:txBody>
          <a:bodyPr>
            <a:spAutoFit/>
          </a:bodyPr>
          <a:lstStyle/>
          <a:p>
            <a:pPr>
              <a:spcBef>
                <a:spcPct val="50000"/>
              </a:spcBef>
            </a:pPr>
            <a:r>
              <a:rPr lang="ja-JP" altLang="en-US" sz="1400"/>
              <a:t>認知機能の低下の程度だけでは</a:t>
            </a:r>
            <a:r>
              <a:rPr lang="en-US" altLang="ja-JP" sz="1400"/>
              <a:t>BPSD</a:t>
            </a:r>
            <a:r>
              <a:rPr lang="ja-JP" altLang="en-US" sz="1400"/>
              <a:t>の状況は判別できないが、認知能力や身体能力の程度が把握できることで、具体的な介護の手間をイメージする手がかりに。</a:t>
            </a:r>
          </a:p>
        </p:txBody>
      </p:sp>
      <p:sp>
        <p:nvSpPr>
          <p:cNvPr id="11281" name="AutoShape 14"/>
          <p:cNvSpPr>
            <a:spLocks noChangeArrowheads="1"/>
          </p:cNvSpPr>
          <p:nvPr/>
        </p:nvSpPr>
        <p:spPr bwMode="auto">
          <a:xfrm rot="3428506" flipH="1">
            <a:off x="3977482" y="3334544"/>
            <a:ext cx="363537" cy="2016125"/>
          </a:xfrm>
          <a:prstGeom prst="downArrow">
            <a:avLst>
              <a:gd name="adj1" fmla="val 50000"/>
              <a:gd name="adj2" fmla="val 232798"/>
            </a:avLst>
          </a:prstGeom>
          <a:solidFill>
            <a:srgbClr val="92D050"/>
          </a:solidFill>
          <a:ln w="9525">
            <a:noFill/>
            <a:miter lim="800000"/>
            <a:headEnd/>
            <a:tailEnd/>
          </a:ln>
        </p:spPr>
        <p:txBody>
          <a:bodyPr vert="eaVert" wrap="none" anchor="ctr"/>
          <a:lstStyle/>
          <a:p>
            <a:endParaRPr lang="ja-JP" altLang="en-US"/>
          </a:p>
        </p:txBody>
      </p:sp>
      <p:sp>
        <p:nvSpPr>
          <p:cNvPr id="18" name="テキスト ボックス 17"/>
          <p:cNvSpPr txBox="1"/>
          <p:nvPr/>
        </p:nvSpPr>
        <p:spPr>
          <a:xfrm>
            <a:off x="683568" y="6453336"/>
            <a:ext cx="7488832" cy="400110"/>
          </a:xfrm>
          <a:prstGeom prst="rect">
            <a:avLst/>
          </a:prstGeom>
          <a:noFill/>
        </p:spPr>
        <p:txBody>
          <a:bodyPr wrap="square" rtlCol="0">
            <a:spAutoFit/>
          </a:bodyPr>
          <a:lstStyle/>
          <a:p>
            <a:r>
              <a:rPr lang="ja-JP" altLang="en-US" sz="1000" dirty="0" smtClean="0"/>
              <a:t>本チャートは、審査会において特記事項を読み込む際の、各評価軸毎の関係性をイメージとして整理したものであり、一次判定ソフトの構造を解説するものではない。</a:t>
            </a:r>
            <a:endParaRPr kumimoji="1" lang="ja-JP" altLang="en-US" sz="1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600" b="1" spc="50" dirty="0" smtClean="0">
                <a:ln w="11430"/>
                <a:effectLst>
                  <a:outerShdw blurRad="76200" dist="50800" dir="5400000" algn="tl" rotWithShape="0">
                    <a:srgbClr val="000000">
                      <a:alpha val="65000"/>
                    </a:srgbClr>
                  </a:outerShdw>
                </a:effectLst>
              </a:rPr>
              <a:t>認定調査の基本的な考え方</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26</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49" name="Text Box 5"/>
          <p:cNvSpPr txBox="1">
            <a:spLocks noChangeArrowheads="1"/>
          </p:cNvSpPr>
          <p:nvPr/>
        </p:nvSpPr>
        <p:spPr bwMode="auto">
          <a:xfrm>
            <a:off x="971550" y="2781300"/>
            <a:ext cx="7200900" cy="519113"/>
          </a:xfrm>
          <a:prstGeom prst="rect">
            <a:avLst/>
          </a:prstGeom>
          <a:noFill/>
          <a:ln w="9525">
            <a:noFill/>
            <a:miter lim="800000"/>
            <a:headEnd/>
            <a:tailEnd/>
          </a:ln>
        </p:spPr>
        <p:txBody>
          <a:bodyPr>
            <a:spAutoFit/>
          </a:bodyPr>
          <a:lstStyle/>
          <a:p>
            <a:pPr algn="ctr">
              <a:spcBef>
                <a:spcPct val="50000"/>
              </a:spcBef>
            </a:pPr>
            <a:r>
              <a:rPr lang="en-US" altLang="ja-JP" sz="2800" dirty="0" smtClean="0"/>
              <a:t>【</a:t>
            </a:r>
            <a:r>
              <a:rPr lang="ja-JP" altLang="en-US" sz="2800" dirty="0" smtClean="0"/>
              <a:t>介助の方法の項目</a:t>
            </a:r>
            <a:r>
              <a:rPr lang="en-US" altLang="ja-JP" sz="2800" dirty="0" smtClean="0"/>
              <a:t>】</a:t>
            </a:r>
            <a:endParaRPr lang="en-US" altLang="ja-JP" sz="2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ja-JP" alt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dirty="0" smtClean="0"/>
              <a:t>3</a:t>
            </a:r>
            <a:r>
              <a:rPr lang="ja-JP" altLang="en-US" dirty="0" err="1" smtClean="0"/>
              <a:t>つの</a:t>
            </a:r>
            <a:r>
              <a:rPr lang="ja-JP" altLang="en-US" dirty="0" smtClean="0"/>
              <a:t>評価軸の特徴</a:t>
            </a:r>
          </a:p>
        </p:txBody>
      </p:sp>
      <p:graphicFrame>
        <p:nvGraphicFramePr>
          <p:cNvPr id="206890" name="Group 42"/>
          <p:cNvGraphicFramePr>
            <a:graphicFrameLocks noGrp="1"/>
          </p:cNvGraphicFramePr>
          <p:nvPr/>
        </p:nvGraphicFramePr>
        <p:xfrm>
          <a:off x="107950" y="1268413"/>
          <a:ext cx="8856663" cy="5156391"/>
        </p:xfrm>
        <a:graphic>
          <a:graphicData uri="http://schemas.openxmlformats.org/drawingml/2006/table">
            <a:tbl>
              <a:tblPr>
                <a:tableStyleId>{ED083AE6-46FA-4A59-8FB0-9F97EB10719F}</a:tableStyleId>
              </a:tblPr>
              <a:tblGrid>
                <a:gridCol w="1463675"/>
                <a:gridCol w="2155825"/>
                <a:gridCol w="2788766"/>
                <a:gridCol w="2448397"/>
              </a:tblGrid>
              <a:tr h="438150">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能 力</a:t>
                      </a:r>
                      <a:endParaRPr kumimoji="0" lang="ja-JP" altLang="en-US" sz="22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介助の方法</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有 無</a:t>
                      </a:r>
                      <a:endParaRPr kumimoji="0" lang="ja-JP" altLang="en-US" sz="22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horzOverflow="overflow"/>
                </a:tc>
              </a:tr>
              <a:tr h="12350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主な</a:t>
                      </a:r>
                      <a:br>
                        <a:rPr kumimoji="0" lang="ja-JP" altLang="en-US" sz="2200" u="none" strike="noStrike" cap="none" normalizeH="0" baseline="0" dirty="0" smtClean="0">
                          <a:ln>
                            <a:noFill/>
                          </a:ln>
                          <a:effectLst/>
                        </a:rPr>
                      </a:br>
                      <a:r>
                        <a:rPr kumimoji="0" lang="ja-JP" altLang="en-US" sz="2200" u="none" strike="noStrike" cap="none" normalizeH="0" baseline="0" dirty="0" smtClean="0">
                          <a:ln>
                            <a:noFill/>
                          </a:ln>
                          <a:effectLst/>
                        </a:rPr>
                        <a:t>調査項目</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身体の能力</a:t>
                      </a:r>
                      <a:br>
                        <a:rPr kumimoji="0" lang="ja-JP" altLang="en-US" sz="2200" u="none" strike="noStrike" cap="none" normalizeH="0" baseline="0" dirty="0" smtClean="0">
                          <a:ln>
                            <a:noFill/>
                          </a:ln>
                          <a:solidFill>
                            <a:schemeClr val="bg1">
                              <a:lumMod val="85000"/>
                            </a:schemeClr>
                          </a:solidFill>
                          <a:effectLst/>
                        </a:rPr>
                      </a:br>
                      <a:r>
                        <a:rPr kumimoji="0" lang="ja-JP" altLang="en-US" sz="1300" u="none" strike="noStrike" cap="none" normalizeH="0" baseline="0" dirty="0" smtClean="0">
                          <a:ln>
                            <a:noFill/>
                          </a:ln>
                          <a:solidFill>
                            <a:schemeClr val="bg1">
                              <a:lumMod val="85000"/>
                            </a:schemeClr>
                          </a:solidFill>
                          <a:effectLst/>
                        </a:rPr>
                        <a:t>（第</a:t>
                      </a:r>
                      <a:r>
                        <a:rPr kumimoji="0" lang="en-US" altLang="ja-JP" sz="1300" u="none" strike="noStrike" cap="none" normalizeH="0" baseline="0" dirty="0" smtClean="0">
                          <a:ln>
                            <a:noFill/>
                          </a:ln>
                          <a:solidFill>
                            <a:schemeClr val="bg1">
                              <a:lumMod val="85000"/>
                            </a:schemeClr>
                          </a:solidFill>
                          <a:effectLst/>
                        </a:rPr>
                        <a:t>1</a:t>
                      </a:r>
                      <a:r>
                        <a:rPr kumimoji="0" lang="ja-JP" altLang="en-US" sz="1300" u="none" strike="noStrike" cap="none" normalizeH="0" baseline="0" dirty="0" smtClean="0">
                          <a:ln>
                            <a:noFill/>
                          </a:ln>
                          <a:solidFill>
                            <a:schemeClr val="bg1">
                              <a:lumMod val="85000"/>
                            </a:schemeClr>
                          </a:solidFill>
                          <a:effectLst/>
                        </a:rPr>
                        <a:t>群を中心に</a:t>
                      </a:r>
                      <a:r>
                        <a:rPr kumimoji="0" lang="en-US" altLang="ja-JP" sz="1300" u="none" strike="noStrike" cap="none" normalizeH="0" baseline="0" dirty="0" smtClean="0">
                          <a:ln>
                            <a:noFill/>
                          </a:ln>
                          <a:solidFill>
                            <a:schemeClr val="bg1">
                              <a:lumMod val="85000"/>
                            </a:schemeClr>
                          </a:solidFill>
                          <a:effectLst/>
                        </a:rPr>
                        <a:t>10</a:t>
                      </a:r>
                      <a:r>
                        <a:rPr kumimoji="0" lang="ja-JP" altLang="en-US" sz="1300" u="none" strike="noStrike" cap="none" normalizeH="0" baseline="0" dirty="0" smtClean="0">
                          <a:ln>
                            <a:noFill/>
                          </a:ln>
                          <a:solidFill>
                            <a:schemeClr val="bg1">
                              <a:lumMod val="85000"/>
                            </a:schemeClr>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認知の能力</a:t>
                      </a:r>
                      <a:br>
                        <a:rPr kumimoji="0" lang="ja-JP" altLang="en-US" sz="2200" u="none" strike="noStrike" cap="none" normalizeH="0" baseline="0" dirty="0" smtClean="0">
                          <a:ln>
                            <a:noFill/>
                          </a:ln>
                          <a:solidFill>
                            <a:schemeClr val="bg1">
                              <a:lumMod val="85000"/>
                            </a:schemeClr>
                          </a:solidFill>
                          <a:effectLst/>
                        </a:rPr>
                      </a:br>
                      <a:r>
                        <a:rPr kumimoji="0" lang="ja-JP" altLang="en-US" sz="1300" u="none" strike="noStrike" cap="none" normalizeH="0" baseline="0" dirty="0" smtClean="0">
                          <a:ln>
                            <a:noFill/>
                          </a:ln>
                          <a:solidFill>
                            <a:schemeClr val="bg1">
                              <a:lumMod val="85000"/>
                            </a:schemeClr>
                          </a:solidFill>
                          <a:effectLst/>
                        </a:rPr>
                        <a:t>（第</a:t>
                      </a:r>
                      <a:r>
                        <a:rPr kumimoji="0" lang="en-US" altLang="ja-JP" sz="1300" u="none" strike="noStrike" cap="none" normalizeH="0" baseline="0" dirty="0" smtClean="0">
                          <a:ln>
                            <a:noFill/>
                          </a:ln>
                          <a:solidFill>
                            <a:schemeClr val="bg1">
                              <a:lumMod val="85000"/>
                            </a:schemeClr>
                          </a:solidFill>
                          <a:effectLst/>
                        </a:rPr>
                        <a:t>3</a:t>
                      </a:r>
                      <a:r>
                        <a:rPr kumimoji="0" lang="ja-JP" altLang="en-US" sz="1300" u="none" strike="noStrike" cap="none" normalizeH="0" baseline="0" dirty="0" smtClean="0">
                          <a:ln>
                            <a:noFill/>
                          </a:ln>
                          <a:solidFill>
                            <a:schemeClr val="bg1">
                              <a:lumMod val="85000"/>
                            </a:schemeClr>
                          </a:solidFill>
                          <a:effectLst/>
                        </a:rPr>
                        <a:t>群を中心に</a:t>
                      </a:r>
                      <a:r>
                        <a:rPr kumimoji="0" lang="en-US" altLang="ja-JP" sz="1300" u="none" strike="noStrike" cap="none" normalizeH="0" baseline="0" dirty="0" smtClean="0">
                          <a:ln>
                            <a:noFill/>
                          </a:ln>
                          <a:solidFill>
                            <a:schemeClr val="bg1">
                              <a:lumMod val="85000"/>
                            </a:schemeClr>
                          </a:solidFill>
                          <a:effectLst/>
                        </a:rPr>
                        <a:t>8</a:t>
                      </a:r>
                      <a:r>
                        <a:rPr kumimoji="0" lang="ja-JP" altLang="en-US" sz="1300" u="none" strike="noStrike" cap="none" normalizeH="0" baseline="0" dirty="0" smtClean="0">
                          <a:ln>
                            <a:noFill/>
                          </a:ln>
                          <a:solidFill>
                            <a:schemeClr val="bg1">
                              <a:lumMod val="85000"/>
                            </a:schemeClr>
                          </a:solidFill>
                          <a:effectLst/>
                        </a:rPr>
                        <a:t>項目）</a:t>
                      </a:r>
                      <a:endParaRPr kumimoji="0" lang="ja-JP" altLang="en-US" sz="13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生活機能</a:t>
                      </a:r>
                      <a:br>
                        <a:rPr kumimoji="0" lang="ja-JP" altLang="en-US" sz="2200" u="none" strike="noStrike" cap="none" normalizeH="0" baseline="0" dirty="0" smtClean="0">
                          <a:ln>
                            <a:noFill/>
                          </a:ln>
                          <a:solidFill>
                            <a:schemeClr val="tx1"/>
                          </a:solidFill>
                          <a:effectLst/>
                        </a:rPr>
                      </a:br>
                      <a:r>
                        <a:rPr kumimoji="0" lang="ja-JP" altLang="en-US" sz="1500" u="none" strike="noStrike" cap="none" normalizeH="0" baseline="0" dirty="0" smtClean="0">
                          <a:ln>
                            <a:noFill/>
                          </a:ln>
                          <a:solidFill>
                            <a:schemeClr val="tx1"/>
                          </a:solidFill>
                          <a:effectLst/>
                        </a:rPr>
                        <a:t>（第</a:t>
                      </a:r>
                      <a:r>
                        <a:rPr kumimoji="0" lang="en-US" altLang="ja-JP" sz="1500" u="none" strike="noStrike" cap="none" normalizeH="0" baseline="0" dirty="0" smtClean="0">
                          <a:ln>
                            <a:noFill/>
                          </a:ln>
                          <a:solidFill>
                            <a:schemeClr val="tx1"/>
                          </a:solidFill>
                          <a:effectLst/>
                        </a:rPr>
                        <a:t>2</a:t>
                      </a:r>
                      <a:r>
                        <a:rPr kumimoji="0" lang="ja-JP" altLang="en-US" sz="1500" u="none" strike="noStrike" cap="none" normalizeH="0" baseline="0" dirty="0" smtClean="0">
                          <a:ln>
                            <a:noFill/>
                          </a:ln>
                          <a:solidFill>
                            <a:schemeClr val="tx1"/>
                          </a:solidFill>
                          <a:effectLst/>
                        </a:rPr>
                        <a:t>群を中心に</a:t>
                      </a:r>
                      <a:r>
                        <a:rPr kumimoji="0" lang="en-US" altLang="ja-JP" sz="1500" u="none" strike="noStrike" cap="none" normalizeH="0" baseline="0" dirty="0" smtClean="0">
                          <a:ln>
                            <a:noFill/>
                          </a:ln>
                          <a:solidFill>
                            <a:schemeClr val="tx1"/>
                          </a:solidFill>
                          <a:effectLst/>
                        </a:rPr>
                        <a:t>12</a:t>
                      </a:r>
                      <a:r>
                        <a:rPr kumimoji="0" lang="ja-JP" altLang="en-US" sz="1500" u="none" strike="noStrike" cap="none" normalizeH="0" baseline="0" dirty="0" smtClean="0">
                          <a:ln>
                            <a:noFill/>
                          </a:ln>
                          <a:solidFill>
                            <a:schemeClr val="tx1"/>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社会生活への適応</a:t>
                      </a:r>
                      <a:br>
                        <a:rPr kumimoji="0" lang="ja-JP" altLang="en-US" sz="2200" u="none" strike="noStrike" cap="none" normalizeH="0" baseline="0" dirty="0" smtClean="0">
                          <a:ln>
                            <a:noFill/>
                          </a:ln>
                          <a:solidFill>
                            <a:schemeClr val="tx1"/>
                          </a:solidFill>
                          <a:effectLst/>
                        </a:rPr>
                      </a:br>
                      <a:r>
                        <a:rPr kumimoji="0" lang="ja-JP" altLang="en-US" sz="1500" u="none" strike="noStrike" cap="none" normalizeH="0" baseline="0" dirty="0" smtClean="0">
                          <a:ln>
                            <a:noFill/>
                          </a:ln>
                          <a:solidFill>
                            <a:schemeClr val="tx1"/>
                          </a:solidFill>
                          <a:effectLst/>
                        </a:rPr>
                        <a:t>（第</a:t>
                      </a:r>
                      <a:r>
                        <a:rPr kumimoji="0" lang="en-US" altLang="ja-JP" sz="1500" u="none" strike="noStrike" cap="none" normalizeH="0" baseline="0" dirty="0" smtClean="0">
                          <a:ln>
                            <a:noFill/>
                          </a:ln>
                          <a:solidFill>
                            <a:schemeClr val="tx1"/>
                          </a:solidFill>
                          <a:effectLst/>
                        </a:rPr>
                        <a:t>5</a:t>
                      </a:r>
                      <a:r>
                        <a:rPr kumimoji="0" lang="ja-JP" altLang="en-US" sz="1500" u="none" strike="noStrike" cap="none" normalizeH="0" baseline="0" dirty="0" smtClean="0">
                          <a:ln>
                            <a:noFill/>
                          </a:ln>
                          <a:solidFill>
                            <a:schemeClr val="tx1"/>
                          </a:solidFill>
                          <a:effectLst/>
                        </a:rPr>
                        <a:t>群を中心に</a:t>
                      </a:r>
                      <a:r>
                        <a:rPr kumimoji="0" lang="en-US" altLang="ja-JP" sz="1500" u="none" strike="noStrike" cap="none" normalizeH="0" baseline="0" dirty="0" smtClean="0">
                          <a:ln>
                            <a:noFill/>
                          </a:ln>
                          <a:solidFill>
                            <a:schemeClr val="tx1"/>
                          </a:solidFill>
                          <a:effectLst/>
                        </a:rPr>
                        <a:t>4</a:t>
                      </a:r>
                      <a:r>
                        <a:rPr kumimoji="0" lang="ja-JP" altLang="en-US" sz="1500" u="none" strike="noStrike" cap="none" normalizeH="0" baseline="0" dirty="0" smtClean="0">
                          <a:ln>
                            <a:noFill/>
                          </a:ln>
                          <a:solidFill>
                            <a:schemeClr val="tx1"/>
                          </a:solidFill>
                          <a:effectLst/>
                        </a:rPr>
                        <a:t>項目）</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麻痺等・拘縮</a:t>
                      </a:r>
                      <a:r>
                        <a:rPr kumimoji="0" lang="en-US" altLang="ja-JP" sz="2200" u="none" strike="noStrike" cap="none" normalizeH="0" baseline="0" dirty="0" smtClean="0">
                          <a:ln>
                            <a:noFill/>
                          </a:ln>
                          <a:solidFill>
                            <a:schemeClr val="bg1">
                              <a:lumMod val="85000"/>
                            </a:schemeClr>
                          </a:solidFill>
                          <a:effectLst/>
                        </a:rPr>
                        <a:t/>
                      </a:r>
                      <a:br>
                        <a:rPr kumimoji="0" lang="en-US" altLang="ja-JP" sz="2200" u="none" strike="noStrike" cap="none" normalizeH="0" baseline="0" dirty="0" smtClean="0">
                          <a:ln>
                            <a:noFill/>
                          </a:ln>
                          <a:solidFill>
                            <a:schemeClr val="bg1">
                              <a:lumMod val="85000"/>
                            </a:schemeClr>
                          </a:solidFill>
                          <a:effectLst/>
                        </a:rPr>
                      </a:br>
                      <a:r>
                        <a:rPr kumimoji="0" lang="ja-JP" altLang="en-US" sz="1200" u="none" strike="noStrike" cap="none" normalizeH="0" baseline="0" dirty="0" smtClean="0">
                          <a:ln>
                            <a:noFill/>
                          </a:ln>
                          <a:solidFill>
                            <a:schemeClr val="bg1">
                              <a:lumMod val="85000"/>
                            </a:schemeClr>
                          </a:solidFill>
                          <a:effectLst/>
                        </a:rPr>
                        <a:t>（第</a:t>
                      </a:r>
                      <a:r>
                        <a:rPr kumimoji="0" lang="en-US" altLang="ja-JP" sz="1200" u="none" strike="noStrike" cap="none" normalizeH="0" baseline="0" dirty="0" smtClean="0">
                          <a:ln>
                            <a:noFill/>
                          </a:ln>
                          <a:solidFill>
                            <a:schemeClr val="bg1">
                              <a:lumMod val="85000"/>
                            </a:schemeClr>
                          </a:solidFill>
                          <a:effectLst/>
                        </a:rPr>
                        <a:t>1</a:t>
                      </a:r>
                      <a:r>
                        <a:rPr kumimoji="0" lang="ja-JP" altLang="en-US" sz="1200" u="none" strike="noStrike" cap="none" normalizeH="0" baseline="0" dirty="0" smtClean="0">
                          <a:ln>
                            <a:noFill/>
                          </a:ln>
                          <a:solidFill>
                            <a:schemeClr val="bg1">
                              <a:lumMod val="85000"/>
                            </a:schemeClr>
                          </a:solidFill>
                          <a:effectLst/>
                        </a:rPr>
                        <a:t>群の</a:t>
                      </a:r>
                      <a:r>
                        <a:rPr kumimoji="0" lang="en-US" altLang="ja-JP" sz="1200" u="none" strike="noStrike" cap="none" normalizeH="0" baseline="0" dirty="0" smtClean="0">
                          <a:ln>
                            <a:noFill/>
                          </a:ln>
                          <a:solidFill>
                            <a:schemeClr val="bg1">
                              <a:lumMod val="85000"/>
                            </a:schemeClr>
                          </a:solidFill>
                          <a:effectLst/>
                        </a:rPr>
                        <a:t>9</a:t>
                      </a:r>
                      <a:r>
                        <a:rPr kumimoji="0" lang="ja-JP" altLang="en-US" sz="1200" u="none" strike="noStrike" cap="none" normalizeH="0" baseline="0" dirty="0" smtClean="0">
                          <a:ln>
                            <a:noFill/>
                          </a:ln>
                          <a:solidFill>
                            <a:schemeClr val="bg1">
                              <a:lumMod val="85000"/>
                            </a:schemeClr>
                          </a:solidFill>
                          <a:effectLst/>
                        </a:rPr>
                        <a:t>部位）</a:t>
                      </a:r>
                      <a:r>
                        <a:rPr kumimoji="0" lang="ja-JP" altLang="en-US" sz="1700" u="none" strike="noStrike" cap="none" normalizeH="0" baseline="0" dirty="0" smtClean="0">
                          <a:ln>
                            <a:noFill/>
                          </a:ln>
                          <a:solidFill>
                            <a:schemeClr val="bg1">
                              <a:lumMod val="85000"/>
                            </a:schemeClr>
                          </a:solidFill>
                          <a:effectLst/>
                        </a:rPr>
                        <a:t/>
                      </a:r>
                      <a:br>
                        <a:rPr kumimoji="0" lang="ja-JP" altLang="en-US" sz="1700" u="none" strike="noStrike" cap="none" normalizeH="0" baseline="0" dirty="0" smtClean="0">
                          <a:ln>
                            <a:noFill/>
                          </a:ln>
                          <a:solidFill>
                            <a:schemeClr val="bg1">
                              <a:lumMod val="85000"/>
                            </a:schemeClr>
                          </a:solidFill>
                          <a:effectLst/>
                        </a:rPr>
                      </a:br>
                      <a:r>
                        <a:rPr kumimoji="0" lang="en-US" altLang="ja-JP" sz="2200" u="none" strike="noStrike" cap="none" normalizeH="0" baseline="0" dirty="0" smtClean="0">
                          <a:ln>
                            <a:noFill/>
                          </a:ln>
                          <a:solidFill>
                            <a:schemeClr val="bg1">
                              <a:lumMod val="85000"/>
                            </a:schemeClr>
                          </a:solidFill>
                          <a:effectLst/>
                        </a:rPr>
                        <a:t>BPSD</a:t>
                      </a:r>
                      <a:r>
                        <a:rPr kumimoji="0" lang="ja-JP" altLang="en-US" sz="2200" u="none" strike="noStrike" cap="none" normalizeH="0" baseline="0" dirty="0" smtClean="0">
                          <a:ln>
                            <a:noFill/>
                          </a:ln>
                          <a:solidFill>
                            <a:schemeClr val="bg1">
                              <a:lumMod val="85000"/>
                            </a:schemeClr>
                          </a:solidFill>
                          <a:effectLst/>
                        </a:rPr>
                        <a:t>関連</a:t>
                      </a:r>
                      <a:br>
                        <a:rPr kumimoji="0" lang="ja-JP" altLang="en-US" sz="2200" u="none" strike="noStrike" cap="none" normalizeH="0" baseline="0" dirty="0" smtClean="0">
                          <a:ln>
                            <a:noFill/>
                          </a:ln>
                          <a:solidFill>
                            <a:schemeClr val="bg1">
                              <a:lumMod val="85000"/>
                            </a:schemeClr>
                          </a:solidFill>
                          <a:effectLst/>
                        </a:rPr>
                      </a:br>
                      <a:r>
                        <a:rPr kumimoji="0" lang="ja-JP" altLang="en-US" sz="1400" u="none" strike="noStrike" cap="none" normalizeH="0" baseline="0" dirty="0" smtClean="0">
                          <a:ln>
                            <a:noFill/>
                          </a:ln>
                          <a:solidFill>
                            <a:schemeClr val="bg1">
                              <a:lumMod val="85000"/>
                            </a:schemeClr>
                          </a:solidFill>
                          <a:effectLst/>
                        </a:rPr>
                        <a:t>（</a:t>
                      </a:r>
                      <a:r>
                        <a:rPr kumimoji="0" lang="ja-JP" altLang="en-US" sz="1100" u="none" strike="noStrike" cap="none" normalizeH="0" baseline="0" dirty="0" smtClean="0">
                          <a:ln>
                            <a:noFill/>
                          </a:ln>
                          <a:solidFill>
                            <a:schemeClr val="bg1">
                              <a:lumMod val="85000"/>
                            </a:schemeClr>
                          </a:solidFill>
                          <a:effectLst/>
                        </a:rPr>
                        <a:t>第</a:t>
                      </a:r>
                      <a:r>
                        <a:rPr kumimoji="0" lang="en-US" altLang="ja-JP" sz="1400" u="none" strike="noStrike" cap="none" normalizeH="0" baseline="0" dirty="0" smtClean="0">
                          <a:ln>
                            <a:noFill/>
                          </a:ln>
                          <a:solidFill>
                            <a:schemeClr val="bg1">
                              <a:lumMod val="85000"/>
                            </a:schemeClr>
                          </a:solidFill>
                          <a:effectLst/>
                        </a:rPr>
                        <a:t>4</a:t>
                      </a:r>
                      <a:r>
                        <a:rPr kumimoji="0" lang="ja-JP" altLang="en-US" sz="1000" u="none" strike="noStrike" cap="none" normalizeH="0" baseline="0" dirty="0" smtClean="0">
                          <a:ln>
                            <a:noFill/>
                          </a:ln>
                          <a:solidFill>
                            <a:schemeClr val="bg1">
                              <a:lumMod val="85000"/>
                            </a:schemeClr>
                          </a:solidFill>
                          <a:effectLst/>
                        </a:rPr>
                        <a:t>群を中心に</a:t>
                      </a:r>
                      <a:r>
                        <a:rPr kumimoji="0" lang="en-US" altLang="ja-JP" sz="1400" u="none" strike="noStrike" cap="none" normalizeH="0" baseline="0" dirty="0" smtClean="0">
                          <a:ln>
                            <a:noFill/>
                          </a:ln>
                          <a:solidFill>
                            <a:schemeClr val="bg1">
                              <a:lumMod val="85000"/>
                            </a:schemeClr>
                          </a:solidFill>
                          <a:effectLst/>
                        </a:rPr>
                        <a:t>18</a:t>
                      </a:r>
                      <a:r>
                        <a:rPr kumimoji="0" lang="ja-JP" altLang="en-US" sz="1000" u="none" strike="noStrike" cap="none" normalizeH="0" baseline="0" dirty="0" smtClean="0">
                          <a:ln>
                            <a:noFill/>
                          </a:ln>
                          <a:solidFill>
                            <a:schemeClr val="bg1">
                              <a:lumMod val="85000"/>
                            </a:schemeClr>
                          </a:solidFill>
                          <a:effectLst/>
                        </a:rPr>
                        <a:t>項目</a:t>
                      </a:r>
                      <a:r>
                        <a:rPr kumimoji="0" lang="ja-JP" altLang="en-US" sz="1400" u="none" strike="noStrike" cap="none" normalizeH="0" baseline="0" dirty="0" smtClean="0">
                          <a:ln>
                            <a:noFill/>
                          </a:ln>
                          <a:solidFill>
                            <a:schemeClr val="bg1">
                              <a:lumMod val="85000"/>
                            </a:schemeClr>
                          </a:solidFill>
                          <a:effectLst/>
                        </a:rPr>
                        <a:t>）</a:t>
                      </a:r>
                      <a:endParaRPr kumimoji="0" lang="ja-JP" altLang="en-US"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選択肢の特徴</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bg1">
                              <a:lumMod val="85000"/>
                            </a:schemeClr>
                          </a:solidFill>
                          <a:effectLst/>
                        </a:rPr>
                        <a:t>「できる」「できない」の表現が含まれる</a:t>
                      </a:r>
                      <a:endParaRPr kumimoji="0" lang="ja-JP" altLang="en-US" sz="17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solidFill>
                            <a:schemeClr val="tx1"/>
                          </a:solidFill>
                          <a:effectLst/>
                        </a:rPr>
                        <a:t>「介助」の</a:t>
                      </a:r>
                      <a:r>
                        <a:rPr kumimoji="0" lang="en-US" altLang="ja-JP" sz="1800" u="none" strike="noStrike" cap="none" normalizeH="0" baseline="0" dirty="0" smtClean="0">
                          <a:ln>
                            <a:noFill/>
                          </a:ln>
                          <a:solidFill>
                            <a:schemeClr val="tx1"/>
                          </a:solidFill>
                          <a:effectLst/>
                        </a:rPr>
                        <a:t/>
                      </a:r>
                      <a:br>
                        <a:rPr kumimoji="0" lang="en-US" altLang="ja-JP" sz="1800" u="none" strike="noStrike" cap="none" normalizeH="0" baseline="0" dirty="0" smtClean="0">
                          <a:ln>
                            <a:noFill/>
                          </a:ln>
                          <a:solidFill>
                            <a:schemeClr val="tx1"/>
                          </a:solidFill>
                          <a:effectLst/>
                        </a:rPr>
                      </a:br>
                      <a:r>
                        <a:rPr kumimoji="0" lang="ja-JP" altLang="en-US" sz="1800" u="none" strike="noStrike" cap="none" normalizeH="0" baseline="0" dirty="0" smtClean="0">
                          <a:ln>
                            <a:noFill/>
                          </a:ln>
                          <a:solidFill>
                            <a:schemeClr val="tx1"/>
                          </a:solidFill>
                          <a:effectLst/>
                        </a:rPr>
                        <a:t>表現が含まれる</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bg1">
                              <a:lumMod val="85000"/>
                            </a:schemeClr>
                          </a:solidFill>
                          <a:effectLst/>
                        </a:rPr>
                        <a:t>「ない」「ある」</a:t>
                      </a:r>
                      <a:endParaRPr kumimoji="0" lang="en-US" altLang="ja-JP" sz="1700" u="none" strike="noStrike" cap="none" normalizeH="0" baseline="0" dirty="0" smtClean="0">
                        <a:ln>
                          <a:noFill/>
                        </a:ln>
                        <a:solidFill>
                          <a:schemeClr val="bg1">
                            <a:lumMod val="85000"/>
                          </a:schemeClr>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bg1">
                              <a:lumMod val="85000"/>
                            </a:schemeClr>
                          </a:solidFill>
                          <a:effectLst/>
                        </a:rPr>
                        <a:t>の表現が含まれる</a:t>
                      </a:r>
                      <a:endParaRPr kumimoji="0" lang="ja-JP" altLang="en-US" sz="17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73342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effectLst/>
                        </a:rPr>
                        <a:t>基本調査の選択基準</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試行による</a:t>
                      </a:r>
                      <a:r>
                        <a:rPr kumimoji="0" lang="en-US" altLang="ja-JP" sz="1500" u="none" strike="noStrike" cap="none" normalizeH="0" baseline="0" dirty="0" smtClean="0">
                          <a:ln>
                            <a:noFill/>
                          </a:ln>
                          <a:solidFill>
                            <a:schemeClr val="bg1">
                              <a:lumMod val="85000"/>
                            </a:schemeClr>
                          </a:solidFill>
                          <a:effectLst/>
                        </a:rPr>
                        <a:t/>
                      </a:r>
                      <a:br>
                        <a:rPr kumimoji="0" lang="en-US" altLang="ja-JP" sz="15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本人の能力の評価</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介護者の介助状況</a:t>
                      </a:r>
                      <a:endParaRPr kumimoji="0" lang="en-US" altLang="ja-JP" sz="1500" u="none" strike="noStrike" cap="none" normalizeH="0" baseline="0" dirty="0" smtClean="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（適切な介助）</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行動の発生</a:t>
                      </a:r>
                      <a:r>
                        <a:rPr kumimoji="0" lang="ja-JP" altLang="en-US" sz="1500" u="none" strike="noStrike" kern="1200" cap="none" normalizeH="0" baseline="0" dirty="0" smtClean="0">
                          <a:ln>
                            <a:noFill/>
                          </a:ln>
                          <a:solidFill>
                            <a:schemeClr val="bg1">
                              <a:lumMod val="85000"/>
                            </a:schemeClr>
                          </a:solidFill>
                          <a:effectLst/>
                        </a:rPr>
                        <a:t>頻度</a:t>
                      </a:r>
                      <a:r>
                        <a:rPr kumimoji="0" lang="en-US" altLang="ja-JP" sz="1500" u="none" strike="noStrike" kern="1200" cap="none" normalizeH="0" baseline="0" dirty="0" smtClean="0">
                          <a:ln>
                            <a:noFill/>
                          </a:ln>
                          <a:solidFill>
                            <a:schemeClr val="bg1">
                              <a:lumMod val="85000"/>
                            </a:schemeClr>
                          </a:solidFill>
                          <a:effectLst/>
                        </a:rPr>
                        <a:t/>
                      </a:r>
                      <a:br>
                        <a:rPr kumimoji="0" lang="en-US" altLang="ja-JP" sz="1500" u="none" strike="noStrike" kern="1200" cap="none" normalizeH="0" baseline="0" dirty="0" smtClean="0">
                          <a:ln>
                            <a:noFill/>
                          </a:ln>
                          <a:solidFill>
                            <a:schemeClr val="bg1">
                              <a:lumMod val="85000"/>
                            </a:schemeClr>
                          </a:solidFill>
                          <a:effectLst/>
                        </a:rPr>
                      </a:br>
                      <a:r>
                        <a:rPr kumimoji="0" lang="ja-JP" altLang="en-US" sz="1400" u="none" strike="noStrike" kern="1200" cap="none" normalizeH="0" baseline="0" dirty="0" smtClean="0">
                          <a:ln>
                            <a:noFill/>
                          </a:ln>
                          <a:solidFill>
                            <a:schemeClr val="bg1">
                              <a:lumMod val="85000"/>
                            </a:schemeClr>
                          </a:solidFill>
                          <a:effectLst/>
                        </a:rPr>
                        <a:t>に</a:t>
                      </a:r>
                      <a:r>
                        <a:rPr kumimoji="0" lang="ja-JP" altLang="en-US" sz="1400" u="none" strike="noStrike" cap="none" normalizeH="0" baseline="0" dirty="0" smtClean="0">
                          <a:ln>
                            <a:noFill/>
                          </a:ln>
                          <a:solidFill>
                            <a:schemeClr val="bg1">
                              <a:lumMod val="85000"/>
                            </a:schemeClr>
                          </a:solidFill>
                          <a:effectLst/>
                        </a:rPr>
                        <a:t>基づき選択</a:t>
                      </a:r>
                      <a:r>
                        <a:rPr kumimoji="0" lang="en-US" altLang="ja-JP" sz="800" u="none" strike="noStrike" cap="none" normalizeH="0" baseline="0" dirty="0" smtClean="0">
                          <a:ln>
                            <a:noFill/>
                          </a:ln>
                          <a:solidFill>
                            <a:schemeClr val="bg1">
                              <a:lumMod val="85000"/>
                            </a:schemeClr>
                          </a:solidFill>
                          <a:effectLst/>
                        </a:rPr>
                        <a:t>(BPSD)※</a:t>
                      </a:r>
                      <a:endParaRPr kumimoji="0" lang="en-US" altLang="ja-JP"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735013">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特記事項</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日頃の状況</a:t>
                      </a:r>
                      <a:br>
                        <a:rPr kumimoji="0" lang="ja-JP" altLang="en-US" sz="15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選択根拠・試行結果</a:t>
                      </a:r>
                      <a:r>
                        <a:rPr kumimoji="0" lang="en-US" altLang="ja-JP" sz="1500" u="none" strike="noStrike" cap="none" normalizeH="0" baseline="0" dirty="0" smtClean="0">
                          <a:ln>
                            <a:noFill/>
                          </a:ln>
                          <a:solidFill>
                            <a:schemeClr val="bg1">
                              <a:lumMod val="85000"/>
                            </a:schemeClr>
                          </a:solidFill>
                          <a:effectLst/>
                        </a:rPr>
                        <a:t/>
                      </a:r>
                      <a:br>
                        <a:rPr kumimoji="0" lang="en-US" altLang="ja-JP" sz="1500" u="none" strike="noStrike" cap="none" normalizeH="0" baseline="0" dirty="0" smtClean="0">
                          <a:ln>
                            <a:noFill/>
                          </a:ln>
                          <a:solidFill>
                            <a:schemeClr val="bg1">
                              <a:lumMod val="85000"/>
                            </a:schemeClr>
                          </a:solidFill>
                          <a:effectLst/>
                        </a:rPr>
                      </a:br>
                      <a:r>
                        <a:rPr kumimoji="0" lang="ja-JP" altLang="en-US" sz="1200" u="none" strike="noStrike" cap="none" normalizeH="0" baseline="0" dirty="0" smtClean="0">
                          <a:ln>
                            <a:noFill/>
                          </a:ln>
                          <a:solidFill>
                            <a:schemeClr val="bg1">
                              <a:lumMod val="85000"/>
                            </a:schemeClr>
                          </a:solidFill>
                          <a:effectLst/>
                        </a:rPr>
                        <a:t>（特に判断に迷う場合）</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介護の手間と頻度</a:t>
                      </a:r>
                      <a:r>
                        <a:rPr kumimoji="0" lang="en-US" altLang="ja-JP" sz="1500" u="none" strike="noStrike" cap="none" normalizeH="0" baseline="0" dirty="0" smtClean="0">
                          <a:ln>
                            <a:noFill/>
                          </a:ln>
                          <a:solidFill>
                            <a:schemeClr val="tx1"/>
                          </a:solidFill>
                          <a:effectLst/>
                        </a:rPr>
                        <a:t/>
                      </a:r>
                      <a:br>
                        <a:rPr kumimoji="0" lang="en-US" altLang="ja-JP" sz="1500" u="none" strike="noStrike" cap="none" normalizeH="0" baseline="0" dirty="0" smtClean="0">
                          <a:ln>
                            <a:noFill/>
                          </a:ln>
                          <a:solidFill>
                            <a:schemeClr val="tx1"/>
                          </a:solidFill>
                          <a:effectLst/>
                        </a:rPr>
                      </a:br>
                      <a:r>
                        <a:rPr kumimoji="0" lang="ja-JP" altLang="en-US" sz="1400" u="none" strike="noStrike" cap="none" normalizeH="0" baseline="0" dirty="0" smtClean="0">
                          <a:ln>
                            <a:noFill/>
                          </a:ln>
                          <a:solidFill>
                            <a:schemeClr val="tx1"/>
                          </a:solidFill>
                          <a:effectLst/>
                        </a:rPr>
                        <a:t>（介助の量を把握できる記述）</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介護の手間と頻度</a:t>
                      </a:r>
                      <a:endParaRPr kumimoji="0" lang="en-US" sz="1500" u="none" strike="noStrike" cap="none" normalizeH="0" baseline="0" dirty="0" smtClean="0">
                        <a:ln>
                          <a:noFill/>
                        </a:ln>
                        <a:solidFill>
                          <a:schemeClr val="bg1">
                            <a:lumMod val="85000"/>
                          </a:schemeClr>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en-US" altLang="ja-JP" sz="900" u="none" strike="noStrike" cap="none" normalizeH="0" baseline="0" dirty="0" smtClean="0">
                          <a:ln>
                            <a:noFill/>
                          </a:ln>
                          <a:solidFill>
                            <a:schemeClr val="bg1">
                              <a:lumMod val="85000"/>
                            </a:schemeClr>
                          </a:solidFill>
                          <a:effectLst/>
                        </a:rPr>
                        <a:t>(BPSD)※</a:t>
                      </a:r>
                      <a:endParaRPr kumimoji="0" lang="en-US" altLang="ja-JP" sz="9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留意点</a:t>
                      </a:r>
                      <a:endParaRPr kumimoji="0" lang="en-US"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200" u="none" strike="noStrike" cap="none" normalizeH="0" baseline="0" dirty="0" smtClean="0">
                          <a:ln>
                            <a:noFill/>
                          </a:ln>
                          <a:solidFill>
                            <a:schemeClr val="bg1">
                              <a:lumMod val="85000"/>
                            </a:schemeClr>
                          </a:solidFill>
                          <a:effectLst/>
                        </a:rPr>
                        <a:t>実際に行ってもらった状況と日頃の状況が異なる場合</a:t>
                      </a:r>
                      <a:endParaRPr kumimoji="0" lang="en-US" altLang="ja-JP" sz="1200" u="none" strike="noStrike" cap="none" normalizeH="0" baseline="0" dirty="0" smtClean="0">
                        <a:ln>
                          <a:noFill/>
                        </a:ln>
                        <a:solidFill>
                          <a:schemeClr val="bg1">
                            <a:lumMod val="85000"/>
                          </a:schemeClr>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050" u="none" strike="noStrike" cap="none" normalizeH="0" baseline="0" dirty="0" smtClean="0">
                          <a:ln>
                            <a:noFill/>
                          </a:ln>
                          <a:solidFill>
                            <a:schemeClr val="bg1">
                              <a:lumMod val="85000"/>
                            </a:schemeClr>
                          </a:solidFill>
                          <a:effectLst/>
                        </a:rPr>
                        <a:t>「日頃の状況」の意味にも留意する</a:t>
                      </a:r>
                      <a:endParaRPr kumimoji="0" lang="ja-JP" altLang="en-US" sz="105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tx1"/>
                          </a:solidFill>
                          <a:effectLst/>
                        </a:rPr>
                        <a:t>「実際に行われている介助が不適切な場合」</a:t>
                      </a:r>
                      <a:endParaRPr kumimoji="0" lang="ja-JP" altLang="en-US"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bg1">
                              <a:lumMod val="85000"/>
                            </a:schemeClr>
                          </a:solidFill>
                          <a:effectLst/>
                        </a:rPr>
                        <a:t>選択と特記事項の基準が異なる点に留意</a:t>
                      </a:r>
                      <a:endParaRPr kumimoji="0" lang="en-US" altLang="ja-JP" sz="1400" u="none" strike="noStrike" cap="none" normalizeH="0" baseline="0" dirty="0" smtClean="0">
                        <a:ln>
                          <a:noFill/>
                        </a:ln>
                        <a:solidFill>
                          <a:schemeClr val="bg1">
                            <a:lumMod val="85000"/>
                          </a:schemeClr>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bg1">
                              <a:lumMod val="85000"/>
                            </a:schemeClr>
                          </a:solidFill>
                          <a:effectLst/>
                        </a:rPr>
                        <a:t>定義以外で手間のかかる類似の行動等がある場合</a:t>
                      </a:r>
                      <a:r>
                        <a:rPr kumimoji="0" lang="en-US" altLang="ja-JP" sz="1050" u="none" strike="noStrike" cap="none" normalizeH="0" baseline="0" dirty="0" smtClean="0">
                          <a:ln>
                            <a:noFill/>
                          </a:ln>
                          <a:solidFill>
                            <a:schemeClr val="bg1">
                              <a:lumMod val="85000"/>
                            </a:schemeClr>
                          </a:solidFill>
                          <a:effectLst/>
                        </a:rPr>
                        <a:t>(BPSD)※</a:t>
                      </a:r>
                      <a:endParaRPr kumimoji="0" lang="en-US" altLang="ja-JP" sz="14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r>
            </a:tbl>
          </a:graphicData>
        </a:graphic>
      </p:graphicFrame>
      <p:sp>
        <p:nvSpPr>
          <p:cNvPr id="7208" name="テキスト ボックス 41"/>
          <p:cNvSpPr txBox="1">
            <a:spLocks noChangeArrowheads="1"/>
          </p:cNvSpPr>
          <p:nvPr/>
        </p:nvSpPr>
        <p:spPr bwMode="auto">
          <a:xfrm>
            <a:off x="6732588" y="6525344"/>
            <a:ext cx="2168525" cy="274637"/>
          </a:xfrm>
          <a:prstGeom prst="rect">
            <a:avLst/>
          </a:prstGeom>
          <a:noFill/>
          <a:ln w="9525">
            <a:noFill/>
            <a:miter lim="800000"/>
            <a:headEnd/>
            <a:tailEnd/>
          </a:ln>
        </p:spPr>
        <p:txBody>
          <a:bodyPr>
            <a:spAutoFit/>
          </a:bodyPr>
          <a:lstStyle/>
          <a:p>
            <a:r>
              <a:rPr lang="en-US" altLang="ja-JP" sz="1200" dirty="0">
                <a:latin typeface="Calibri" pitchFamily="34" charset="0"/>
              </a:rPr>
              <a:t>※</a:t>
            </a:r>
            <a:r>
              <a:rPr lang="ja-JP" altLang="en-US" sz="1200" dirty="0">
                <a:latin typeface="Calibri" pitchFamily="34" charset="0"/>
              </a:rPr>
              <a:t>麻痺等・拘縮は能力と同じ</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ja-JP" altLang="en-US" dirty="0" smtClean="0"/>
              <a:t>介助の方法の項目の特徴</a:t>
            </a:r>
          </a:p>
        </p:txBody>
      </p:sp>
      <p:sp>
        <p:nvSpPr>
          <p:cNvPr id="20484" name="Rectangle 3"/>
          <p:cNvSpPr>
            <a:spLocks noGrp="1" noChangeArrowheads="1"/>
          </p:cNvSpPr>
          <p:nvPr>
            <p:ph type="body" idx="1"/>
          </p:nvPr>
        </p:nvSpPr>
        <p:spPr>
          <a:xfrm>
            <a:off x="566738" y="1341438"/>
            <a:ext cx="8001000" cy="1511300"/>
          </a:xfrm>
        </p:spPr>
        <p:txBody>
          <a:bodyPr/>
          <a:lstStyle/>
          <a:p>
            <a:pPr eaLnBrk="1" hangingPunct="1">
              <a:lnSpc>
                <a:spcPct val="95000"/>
              </a:lnSpc>
            </a:pPr>
            <a:r>
              <a:rPr lang="ja-JP" altLang="en-US" sz="1600" dirty="0" smtClean="0"/>
              <a:t>「第</a:t>
            </a:r>
            <a:r>
              <a:rPr lang="en-US" altLang="ja-JP" sz="1600" dirty="0" smtClean="0"/>
              <a:t>2</a:t>
            </a:r>
            <a:r>
              <a:rPr lang="ja-JP" altLang="en-US" sz="1600" dirty="0" smtClean="0"/>
              <a:t>群」「第</a:t>
            </a:r>
            <a:r>
              <a:rPr lang="en-US" altLang="ja-JP" sz="1600" dirty="0" smtClean="0"/>
              <a:t>5</a:t>
            </a:r>
            <a:r>
              <a:rPr lang="ja-JP" altLang="en-US" sz="1600" dirty="0" smtClean="0"/>
              <a:t>群」を中心に、生活上の具体的な行為について、「実際に行われている介助」、または「適切な介助」を評価する。</a:t>
            </a:r>
          </a:p>
          <a:p>
            <a:pPr eaLnBrk="1" hangingPunct="1">
              <a:lnSpc>
                <a:spcPct val="95000"/>
              </a:lnSpc>
            </a:pPr>
            <a:r>
              <a:rPr lang="ja-JP" altLang="en-US" sz="1600" dirty="0" smtClean="0"/>
              <a:t>「介助されていない（必要ない）」「介助がされている（必要である）」の軸で評価する。</a:t>
            </a:r>
          </a:p>
          <a:p>
            <a:pPr eaLnBrk="1" hangingPunct="1">
              <a:lnSpc>
                <a:spcPct val="95000"/>
              </a:lnSpc>
            </a:pPr>
            <a:r>
              <a:rPr lang="ja-JP" altLang="en-US" sz="1600" dirty="0" smtClean="0"/>
              <a:t>「実際の介助の状況」＜「適切な介助」</a:t>
            </a:r>
            <a:r>
              <a:rPr lang="ja-JP" altLang="en-US" sz="1400" dirty="0" smtClean="0"/>
              <a:t>（差分は特記事項へ）</a:t>
            </a:r>
          </a:p>
          <a:p>
            <a:pPr eaLnBrk="1" hangingPunct="1">
              <a:lnSpc>
                <a:spcPct val="95000"/>
              </a:lnSpc>
            </a:pPr>
            <a:r>
              <a:rPr lang="ja-JP" altLang="en-US" sz="1600" dirty="0" smtClean="0"/>
              <a:t>特記事項において「介護の手間」「頻度」を直接表現する。</a:t>
            </a:r>
          </a:p>
        </p:txBody>
      </p:sp>
      <p:sp>
        <p:nvSpPr>
          <p:cNvPr id="20485" name="AutoShape 4"/>
          <p:cNvSpPr>
            <a:spLocks noChangeArrowheads="1"/>
          </p:cNvSpPr>
          <p:nvPr/>
        </p:nvSpPr>
        <p:spPr bwMode="auto">
          <a:xfrm>
            <a:off x="395288" y="2995613"/>
            <a:ext cx="8280400" cy="3386137"/>
          </a:xfrm>
          <a:prstGeom prst="roundRect">
            <a:avLst>
              <a:gd name="adj" fmla="val 11264"/>
            </a:avLst>
          </a:prstGeom>
          <a:solidFill>
            <a:srgbClr val="CCFFFF"/>
          </a:solidFill>
          <a:ln w="9525">
            <a:solidFill>
              <a:srgbClr val="0000FF"/>
            </a:solidFill>
            <a:round/>
            <a:headEnd/>
            <a:tailEnd/>
          </a:ln>
        </p:spPr>
        <p:txBody>
          <a:bodyPr wrap="none" anchor="ctr"/>
          <a:lstStyle/>
          <a:p>
            <a:r>
              <a:rPr lang="en-US" altLang="ja-JP" sz="1800" dirty="0"/>
              <a:t>【</a:t>
            </a:r>
            <a:r>
              <a:rPr lang="ja-JP" altLang="en-US" sz="1800" dirty="0"/>
              <a:t>第</a:t>
            </a:r>
            <a:r>
              <a:rPr lang="en-US" altLang="ja-JP" sz="1800" dirty="0"/>
              <a:t>1</a:t>
            </a:r>
            <a:r>
              <a:rPr lang="ja-JP" altLang="en-US" sz="1800" dirty="0"/>
              <a:t>群</a:t>
            </a:r>
            <a:r>
              <a:rPr lang="en-US" altLang="ja-JP" sz="1800" dirty="0"/>
              <a:t>】</a:t>
            </a:r>
          </a:p>
          <a:p>
            <a:r>
              <a:rPr lang="en-US" altLang="ja-JP" sz="1800" dirty="0"/>
              <a:t>1-10</a:t>
            </a:r>
            <a:r>
              <a:rPr lang="ja-JP" altLang="en-US" sz="1800" dirty="0"/>
              <a:t>洗身　　</a:t>
            </a:r>
            <a:r>
              <a:rPr lang="en-US" altLang="ja-JP" sz="1800" dirty="0"/>
              <a:t>1-11</a:t>
            </a:r>
            <a:r>
              <a:rPr lang="ja-JP" altLang="en-US" sz="1800" dirty="0"/>
              <a:t>つめ切り</a:t>
            </a:r>
          </a:p>
          <a:p>
            <a:endParaRPr lang="ja-JP" altLang="en-US" sz="1800" dirty="0"/>
          </a:p>
          <a:p>
            <a:r>
              <a:rPr lang="en-US" altLang="ja-JP" sz="1800" dirty="0"/>
              <a:t>【</a:t>
            </a:r>
            <a:r>
              <a:rPr lang="ja-JP" altLang="en-US" sz="1800" dirty="0"/>
              <a:t>第</a:t>
            </a:r>
            <a:r>
              <a:rPr lang="en-US" altLang="ja-JP" sz="1800" dirty="0"/>
              <a:t>2</a:t>
            </a:r>
            <a:r>
              <a:rPr lang="ja-JP" altLang="en-US" sz="1800" dirty="0"/>
              <a:t>群</a:t>
            </a:r>
            <a:r>
              <a:rPr lang="en-US" altLang="ja-JP" sz="1800" dirty="0"/>
              <a:t>】</a:t>
            </a:r>
          </a:p>
          <a:p>
            <a:r>
              <a:rPr lang="en-US" altLang="ja-JP" sz="1800" dirty="0"/>
              <a:t>2-1</a:t>
            </a:r>
            <a:r>
              <a:rPr lang="ja-JP" altLang="en-US" sz="1800" dirty="0"/>
              <a:t>移乗　　</a:t>
            </a:r>
            <a:r>
              <a:rPr lang="en-US" altLang="ja-JP" sz="1800" dirty="0" smtClean="0"/>
              <a:t>2-2</a:t>
            </a:r>
            <a:r>
              <a:rPr lang="ja-JP" altLang="en-US" sz="1800" dirty="0" smtClean="0"/>
              <a:t>移動</a:t>
            </a:r>
            <a:r>
              <a:rPr lang="ja-JP" altLang="en-US" sz="1800" dirty="0"/>
              <a:t>　　</a:t>
            </a:r>
          </a:p>
          <a:p>
            <a:r>
              <a:rPr lang="en-US" altLang="ja-JP" sz="1800" dirty="0"/>
              <a:t>2-4</a:t>
            </a:r>
            <a:r>
              <a:rPr lang="ja-JP" altLang="en-US" sz="1800" dirty="0"/>
              <a:t>食事摂取　　</a:t>
            </a:r>
          </a:p>
          <a:p>
            <a:r>
              <a:rPr lang="en-US" altLang="ja-JP" sz="1800" dirty="0"/>
              <a:t>2-5</a:t>
            </a:r>
            <a:r>
              <a:rPr lang="ja-JP" altLang="en-US" sz="1800" dirty="0"/>
              <a:t>排尿　　</a:t>
            </a:r>
            <a:r>
              <a:rPr lang="en-US" altLang="ja-JP" sz="1800" dirty="0"/>
              <a:t>2-6</a:t>
            </a:r>
            <a:r>
              <a:rPr lang="ja-JP" altLang="en-US" sz="1800" dirty="0"/>
              <a:t>排便　　</a:t>
            </a:r>
          </a:p>
          <a:p>
            <a:r>
              <a:rPr lang="en-US" altLang="ja-JP" sz="1800" dirty="0"/>
              <a:t>2-7</a:t>
            </a:r>
            <a:r>
              <a:rPr lang="ja-JP" altLang="en-US" sz="1800" dirty="0"/>
              <a:t>口腔清潔　　</a:t>
            </a:r>
            <a:r>
              <a:rPr lang="en-US" altLang="ja-JP" sz="1800" dirty="0"/>
              <a:t>2-8</a:t>
            </a:r>
            <a:r>
              <a:rPr lang="ja-JP" altLang="en-US" sz="1800" dirty="0"/>
              <a:t>洗顔　　</a:t>
            </a:r>
            <a:r>
              <a:rPr lang="en-US" altLang="ja-JP" sz="1800" dirty="0"/>
              <a:t>2-9</a:t>
            </a:r>
            <a:r>
              <a:rPr lang="ja-JP" altLang="en-US" sz="1800" dirty="0"/>
              <a:t>整髪　　</a:t>
            </a:r>
            <a:r>
              <a:rPr lang="en-US" altLang="ja-JP" sz="1800" dirty="0"/>
              <a:t>2-10</a:t>
            </a:r>
            <a:r>
              <a:rPr lang="ja-JP" altLang="en-US" sz="1800" dirty="0"/>
              <a:t>上衣の着脱　　</a:t>
            </a:r>
            <a:r>
              <a:rPr lang="en-US" altLang="ja-JP" sz="1800" dirty="0"/>
              <a:t>2-11</a:t>
            </a:r>
            <a:r>
              <a:rPr lang="ja-JP" altLang="en-US" sz="1800" dirty="0"/>
              <a:t>ズボン等の着脱</a:t>
            </a:r>
          </a:p>
          <a:p>
            <a:endParaRPr lang="ja-JP" altLang="en-US" sz="1800" dirty="0"/>
          </a:p>
          <a:p>
            <a:r>
              <a:rPr lang="en-US" altLang="ja-JP" sz="1800" dirty="0"/>
              <a:t>【</a:t>
            </a:r>
            <a:r>
              <a:rPr lang="ja-JP" altLang="en-US" sz="1800" dirty="0"/>
              <a:t>第</a:t>
            </a:r>
            <a:r>
              <a:rPr lang="en-US" altLang="ja-JP" sz="1800" dirty="0"/>
              <a:t>5</a:t>
            </a:r>
            <a:r>
              <a:rPr lang="ja-JP" altLang="en-US" sz="1800" dirty="0"/>
              <a:t>群</a:t>
            </a:r>
            <a:r>
              <a:rPr lang="en-US" altLang="ja-JP" sz="1800" dirty="0"/>
              <a:t>】</a:t>
            </a:r>
          </a:p>
          <a:p>
            <a:r>
              <a:rPr lang="en-US" altLang="ja-JP" sz="1800" dirty="0"/>
              <a:t>5-1</a:t>
            </a:r>
            <a:r>
              <a:rPr lang="ja-JP" altLang="en-US" sz="1800" dirty="0"/>
              <a:t>薬の内服　　</a:t>
            </a:r>
            <a:r>
              <a:rPr lang="en-US" altLang="ja-JP" sz="1800" dirty="0"/>
              <a:t>5-2</a:t>
            </a:r>
            <a:r>
              <a:rPr lang="ja-JP" altLang="en-US" sz="1800" dirty="0"/>
              <a:t>金銭の管理　　</a:t>
            </a:r>
            <a:r>
              <a:rPr lang="en-US" altLang="ja-JP" sz="1800" dirty="0"/>
              <a:t>5-5</a:t>
            </a:r>
            <a:r>
              <a:rPr lang="ja-JP" altLang="en-US" sz="1800" dirty="0"/>
              <a:t>買い物　　</a:t>
            </a:r>
            <a:r>
              <a:rPr lang="en-US" altLang="ja-JP" sz="1800" dirty="0"/>
              <a:t>5-6</a:t>
            </a:r>
            <a:r>
              <a:rPr lang="ja-JP" altLang="en-US" sz="1800" dirty="0"/>
              <a:t>簡単な調理</a:t>
            </a:r>
          </a:p>
        </p:txBody>
      </p:sp>
      <p:sp>
        <p:nvSpPr>
          <p:cNvPr id="5" name="円/楕円 4"/>
          <p:cNvSpPr/>
          <p:nvPr/>
        </p:nvSpPr>
        <p:spPr>
          <a:xfrm>
            <a:off x="4211960" y="3429000"/>
            <a:ext cx="4176464" cy="1008112"/>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t>
            </a:r>
            <a:r>
              <a:rPr kumimoji="1" lang="ja-JP" altLang="en-US" dirty="0" smtClean="0"/>
              <a:t>見分け方</a:t>
            </a:r>
            <a:r>
              <a:rPr kumimoji="1" lang="en-US" altLang="ja-JP" dirty="0" smtClean="0"/>
              <a:t>】</a:t>
            </a:r>
          </a:p>
          <a:p>
            <a:pPr algn="ctr"/>
            <a:r>
              <a:rPr lang="ja-JP" altLang="en-US" dirty="0" smtClean="0"/>
              <a:t>選択肢に「介助」という表現が</a:t>
            </a:r>
            <a:r>
              <a:rPr lang="en-US" altLang="ja-JP" dirty="0" smtClean="0"/>
              <a:t/>
            </a:r>
            <a:br>
              <a:rPr lang="en-US" altLang="ja-JP" dirty="0" smtClean="0"/>
            </a:br>
            <a:r>
              <a:rPr lang="ja-JP" altLang="en-US" dirty="0" smtClean="0"/>
              <a:t>含まれている（例外なし）</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雲形吹き出し 48"/>
          <p:cNvSpPr/>
          <p:nvPr/>
        </p:nvSpPr>
        <p:spPr>
          <a:xfrm>
            <a:off x="467544" y="4077072"/>
            <a:ext cx="2664296" cy="1872208"/>
          </a:xfrm>
          <a:prstGeom prst="cloudCallout">
            <a:avLst>
              <a:gd name="adj1" fmla="val 64820"/>
              <a:gd name="adj2" fmla="val -455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雲形吹き出し 23"/>
          <p:cNvSpPr/>
          <p:nvPr/>
        </p:nvSpPr>
        <p:spPr>
          <a:xfrm>
            <a:off x="5364088" y="1268760"/>
            <a:ext cx="3312368" cy="2232248"/>
          </a:xfrm>
          <a:prstGeom prst="cloudCallout">
            <a:avLst>
              <a:gd name="adj1" fmla="val -71322"/>
              <a:gd name="adj2" fmla="val 1250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2" name="Rectangle 2"/>
          <p:cNvSpPr>
            <a:spLocks noGrp="1" noChangeArrowheads="1"/>
          </p:cNvSpPr>
          <p:nvPr>
            <p:ph type="title"/>
          </p:nvPr>
        </p:nvSpPr>
        <p:spPr/>
        <p:txBody>
          <a:bodyPr/>
          <a:lstStyle/>
          <a:p>
            <a:pPr eaLnBrk="1" hangingPunct="1"/>
            <a:r>
              <a:rPr lang="en-US" altLang="ja-JP" dirty="0" smtClean="0"/>
              <a:t/>
            </a:r>
            <a:br>
              <a:rPr lang="en-US" altLang="ja-JP" dirty="0" smtClean="0"/>
            </a:br>
            <a:r>
              <a:rPr lang="ja-JP" altLang="en-US" sz="3600" dirty="0" smtClean="0"/>
              <a:t>なぜ認定調査は難しく感じられるのか？</a:t>
            </a:r>
            <a:endParaRPr lang="ja-JP" altLang="en-US" dirty="0" smtClean="0"/>
          </a:p>
        </p:txBody>
      </p:sp>
      <p:sp>
        <p:nvSpPr>
          <p:cNvPr id="33" name="テキスト ボックス 32"/>
          <p:cNvSpPr txBox="1"/>
          <p:nvPr/>
        </p:nvSpPr>
        <p:spPr>
          <a:xfrm>
            <a:off x="5868144" y="1556792"/>
            <a:ext cx="2160240" cy="156966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ja-JP" altLang="en-US" sz="2400" dirty="0" smtClean="0">
                <a:latin typeface="HGP創英角ｺﾞｼｯｸUB" pitchFamily="50" charset="-128"/>
                <a:ea typeface="HGP創英角ｺﾞｼｯｸUB" pitchFamily="50" charset="-128"/>
              </a:rPr>
              <a:t>特記事項に記載すべき内容を</a:t>
            </a:r>
            <a:r>
              <a:rPr kumimoji="1" lang="en-US" altLang="ja-JP" sz="2400" dirty="0" smtClean="0">
                <a:latin typeface="HGP創英角ｺﾞｼｯｸUB" pitchFamily="50" charset="-128"/>
                <a:ea typeface="HGP創英角ｺﾞｼｯｸUB" pitchFamily="50" charset="-128"/>
              </a:rPr>
              <a:t/>
            </a:r>
            <a:br>
              <a:rPr kumimoji="1" lang="en-US" altLang="ja-JP" sz="2400" dirty="0" smtClean="0">
                <a:latin typeface="HGP創英角ｺﾞｼｯｸUB" pitchFamily="50" charset="-128"/>
                <a:ea typeface="HGP創英角ｺﾞｼｯｸUB" pitchFamily="50" charset="-128"/>
              </a:rPr>
            </a:br>
            <a:r>
              <a:rPr kumimoji="1" lang="ja-JP" altLang="en-US" sz="2400" dirty="0" smtClean="0">
                <a:latin typeface="HGP創英角ｺﾞｼｯｸUB" pitchFamily="50" charset="-128"/>
                <a:ea typeface="HGP創英角ｺﾞｼｯｸUB" pitchFamily="50" charset="-128"/>
              </a:rPr>
              <a:t>項目毎に</a:t>
            </a:r>
            <a:r>
              <a:rPr kumimoji="1" lang="en-US" altLang="ja-JP" sz="2400" dirty="0" smtClean="0">
                <a:latin typeface="HGP創英角ｺﾞｼｯｸUB" pitchFamily="50" charset="-128"/>
                <a:ea typeface="HGP創英角ｺﾞｼｯｸUB" pitchFamily="50" charset="-128"/>
              </a:rPr>
              <a:t/>
            </a:r>
            <a:br>
              <a:rPr kumimoji="1" lang="en-US" altLang="ja-JP" sz="2400" dirty="0" smtClean="0">
                <a:latin typeface="HGP創英角ｺﾞｼｯｸUB" pitchFamily="50" charset="-128"/>
                <a:ea typeface="HGP創英角ｺﾞｼｯｸUB" pitchFamily="50" charset="-128"/>
              </a:rPr>
            </a:br>
            <a:r>
              <a:rPr kumimoji="1" lang="ja-JP" altLang="en-US" sz="2400" dirty="0" smtClean="0">
                <a:latin typeface="HGP創英角ｺﾞｼｯｸUB" pitchFamily="50" charset="-128"/>
                <a:ea typeface="HGP創英角ｺﾞｼｯｸUB" pitchFamily="50" charset="-128"/>
              </a:rPr>
              <a:t>理解？</a:t>
            </a:r>
            <a:endParaRPr kumimoji="1" lang="ja-JP" altLang="en-US" sz="2400" dirty="0">
              <a:latin typeface="HGP創英角ｺﾞｼｯｸUB" pitchFamily="50" charset="-128"/>
              <a:ea typeface="HGP創英角ｺﾞｼｯｸUB" pitchFamily="50" charset="-128"/>
            </a:endParaRPr>
          </a:p>
        </p:txBody>
      </p:sp>
      <p:sp>
        <p:nvSpPr>
          <p:cNvPr id="25" name="雲形吹き出し 24"/>
          <p:cNvSpPr/>
          <p:nvPr/>
        </p:nvSpPr>
        <p:spPr>
          <a:xfrm>
            <a:off x="467544" y="1340768"/>
            <a:ext cx="3312368" cy="2232248"/>
          </a:xfrm>
          <a:prstGeom prst="cloudCallout">
            <a:avLst>
              <a:gd name="adj1" fmla="val 41279"/>
              <a:gd name="adj2" fmla="val 6316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1547664" y="1988840"/>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a:off x="1700064" y="2276872"/>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1259632" y="1772816"/>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買い物</a:t>
            </a:r>
            <a:endParaRPr kumimoji="1" lang="ja-JP" altLang="en-US" sz="1000" dirty="0"/>
          </a:p>
        </p:txBody>
      </p:sp>
      <p:sp>
        <p:nvSpPr>
          <p:cNvPr id="39" name="円/楕円 38"/>
          <p:cNvSpPr/>
          <p:nvPr/>
        </p:nvSpPr>
        <p:spPr>
          <a:xfrm>
            <a:off x="1187624" y="2348880"/>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a:off x="2267744" y="1844824"/>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2267744" y="2420888"/>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a:off x="1547664" y="2564904"/>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827584" y="2636912"/>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排尿</a:t>
            </a:r>
            <a:endParaRPr kumimoji="1" lang="ja-JP" altLang="en-US" sz="1400" dirty="0"/>
          </a:p>
        </p:txBody>
      </p:sp>
      <p:sp>
        <p:nvSpPr>
          <p:cNvPr id="44" name="円/楕円 43"/>
          <p:cNvSpPr/>
          <p:nvPr/>
        </p:nvSpPr>
        <p:spPr>
          <a:xfrm>
            <a:off x="1835696" y="2636912"/>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1259632" y="2852936"/>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短期記憶</a:t>
            </a:r>
            <a:endParaRPr kumimoji="1" lang="ja-JP" altLang="en-US" sz="1000" dirty="0"/>
          </a:p>
        </p:txBody>
      </p:sp>
      <p:sp>
        <p:nvSpPr>
          <p:cNvPr id="46" name="円/楕円 45"/>
          <p:cNvSpPr/>
          <p:nvPr/>
        </p:nvSpPr>
        <p:spPr>
          <a:xfrm>
            <a:off x="2483768" y="2780928"/>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移動</a:t>
            </a:r>
            <a:endParaRPr kumimoji="1" lang="ja-JP" altLang="en-US" sz="1200" dirty="0"/>
          </a:p>
        </p:txBody>
      </p:sp>
      <p:sp>
        <p:nvSpPr>
          <p:cNvPr id="47" name="円/楕円 46"/>
          <p:cNvSpPr/>
          <p:nvPr/>
        </p:nvSpPr>
        <p:spPr>
          <a:xfrm>
            <a:off x="2555776" y="2132856"/>
            <a:ext cx="792088" cy="360040"/>
          </a:xfrm>
          <a:prstGeom prst="ellipse">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寝返り</a:t>
            </a:r>
            <a:endParaRPr kumimoji="1" lang="ja-JP" altLang="en-US" sz="1050" dirty="0"/>
          </a:p>
        </p:txBody>
      </p:sp>
      <p:sp>
        <p:nvSpPr>
          <p:cNvPr id="48" name="テキスト ボックス 47"/>
          <p:cNvSpPr txBox="1"/>
          <p:nvPr/>
        </p:nvSpPr>
        <p:spPr>
          <a:xfrm>
            <a:off x="1403648" y="1916832"/>
            <a:ext cx="1728192" cy="120032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en-US" altLang="ja-JP" sz="2400" dirty="0" smtClean="0">
                <a:latin typeface="HGP創英角ｺﾞｼｯｸUB" pitchFamily="50" charset="-128"/>
                <a:ea typeface="HGP創英角ｺﾞｼｯｸUB" pitchFamily="50" charset="-128"/>
              </a:rPr>
              <a:t>74</a:t>
            </a:r>
            <a:r>
              <a:rPr kumimoji="1" lang="ja-JP" altLang="en-US" sz="2400" dirty="0" smtClean="0">
                <a:latin typeface="HGP創英角ｺﾞｼｯｸUB" pitchFamily="50" charset="-128"/>
                <a:ea typeface="HGP創英角ｺﾞｼｯｸUB" pitchFamily="50" charset="-128"/>
              </a:rPr>
              <a:t>の基本調査項目毎の定義</a:t>
            </a:r>
            <a:endParaRPr kumimoji="1" lang="ja-JP" altLang="en-US" sz="2400" dirty="0">
              <a:latin typeface="HGP創英角ｺﾞｼｯｸUB" pitchFamily="50" charset="-128"/>
              <a:ea typeface="HGP創英角ｺﾞｼｯｸUB" pitchFamily="50" charset="-128"/>
            </a:endParaRPr>
          </a:p>
        </p:txBody>
      </p:sp>
      <p:pic>
        <p:nvPicPr>
          <p:cNvPr id="1029" name="Picture 5" descr="C:\Documents and Settings\iwana\Local Settings\Temporary Internet Files\Content.IE5\45EBWPQJ\MC900304637[1].wmf"/>
          <p:cNvPicPr>
            <a:picLocks noChangeAspect="1" noChangeArrowheads="1"/>
          </p:cNvPicPr>
          <p:nvPr/>
        </p:nvPicPr>
        <p:blipFill>
          <a:blip r:embed="rId3" cstate="print"/>
          <a:srcRect/>
          <a:stretch>
            <a:fillRect/>
          </a:stretch>
        </p:blipFill>
        <p:spPr bwMode="auto">
          <a:xfrm>
            <a:off x="2051720" y="4941168"/>
            <a:ext cx="1087154" cy="864096"/>
          </a:xfrm>
          <a:prstGeom prst="rect">
            <a:avLst/>
          </a:prstGeom>
          <a:noFill/>
        </p:spPr>
      </p:pic>
      <p:sp>
        <p:nvSpPr>
          <p:cNvPr id="50" name="テキスト ボックス 49"/>
          <p:cNvSpPr txBox="1"/>
          <p:nvPr/>
        </p:nvSpPr>
        <p:spPr>
          <a:xfrm>
            <a:off x="611560" y="4581128"/>
            <a:ext cx="1728192"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ja-JP" altLang="en-US" sz="2400" dirty="0" smtClean="0">
                <a:latin typeface="HGP創英角ｺﾞｼｯｸUB" pitchFamily="50" charset="-128"/>
                <a:ea typeface="HGP創英角ｺﾞｼｯｸUB" pitchFamily="50" charset="-128"/>
              </a:rPr>
              <a:t>テキストを</a:t>
            </a:r>
            <a:r>
              <a:rPr kumimoji="1" lang="en-US" altLang="ja-JP" sz="2400" dirty="0" smtClean="0">
                <a:latin typeface="HGP創英角ｺﾞｼｯｸUB" pitchFamily="50" charset="-128"/>
                <a:ea typeface="HGP創英角ｺﾞｼｯｸUB" pitchFamily="50" charset="-128"/>
              </a:rPr>
              <a:t/>
            </a:r>
            <a:br>
              <a:rPr kumimoji="1" lang="en-US" altLang="ja-JP" sz="2400" dirty="0" smtClean="0">
                <a:latin typeface="HGP創英角ｺﾞｼｯｸUB" pitchFamily="50" charset="-128"/>
                <a:ea typeface="HGP創英角ｺﾞｼｯｸUB" pitchFamily="50" charset="-128"/>
              </a:rPr>
            </a:br>
            <a:r>
              <a:rPr kumimoji="1" lang="ja-JP" altLang="en-US" sz="2400" dirty="0" smtClean="0">
                <a:latin typeface="HGP創英角ｺﾞｼｯｸUB" pitchFamily="50" charset="-128"/>
                <a:ea typeface="HGP創英角ｺﾞｼｯｸUB" pitchFamily="50" charset="-128"/>
              </a:rPr>
              <a:t>丸暗記？</a:t>
            </a:r>
            <a:endParaRPr kumimoji="1" lang="ja-JP" altLang="en-US" sz="2400" dirty="0">
              <a:latin typeface="HGP創英角ｺﾞｼｯｸUB" pitchFamily="50" charset="-128"/>
              <a:ea typeface="HGP創英角ｺﾞｼｯｸUB" pitchFamily="50" charset="-128"/>
            </a:endParaRPr>
          </a:p>
        </p:txBody>
      </p:sp>
      <p:sp>
        <p:nvSpPr>
          <p:cNvPr id="51" name="テキスト ボックス 50"/>
          <p:cNvSpPr txBox="1"/>
          <p:nvPr/>
        </p:nvSpPr>
        <p:spPr>
          <a:xfrm>
            <a:off x="5652120" y="3905761"/>
            <a:ext cx="3168352" cy="1323439"/>
          </a:xfrm>
          <a:prstGeom prst="rect">
            <a:avLst/>
          </a:prstGeom>
          <a:noFill/>
        </p:spPr>
        <p:txBody>
          <a:bodyPr wrap="square" rtlCol="0">
            <a:spAutoFit/>
          </a:bodyPr>
          <a:lstStyle/>
          <a:p>
            <a:r>
              <a:rPr kumimoji="1" lang="ja-JP" altLang="en-US" dirty="0" smtClean="0"/>
              <a:t>百数十ページに及ぶ</a:t>
            </a:r>
            <a:r>
              <a:rPr kumimoji="1" lang="ja-JP" altLang="en-US" dirty="0" smtClean="0">
                <a:latin typeface="HGP創英角ｺﾞｼｯｸUB" pitchFamily="50" charset="-128"/>
                <a:ea typeface="HGP創英角ｺﾞｼｯｸUB" pitchFamily="50" charset="-128"/>
              </a:rPr>
              <a:t>「認定調査員テキスト」</a:t>
            </a:r>
            <a:r>
              <a:rPr kumimoji="1" lang="ja-JP" altLang="en-US" dirty="0" smtClean="0"/>
              <a:t>を丸暗記しないと認定調査を理解できないと考える調査員には、認定調査が非常に難しいものに感じられてしまう。</a:t>
            </a:r>
            <a:endParaRPr kumimoji="1" lang="ja-JP" altLang="en-US" dirty="0"/>
          </a:p>
        </p:txBody>
      </p:sp>
      <p:pic>
        <p:nvPicPr>
          <p:cNvPr id="52" name="Picture 2" descr="C:\Documents and Settings\iwana\Local Settings\Temporary Internet Files\Content.IE5\ODAFK9E7\MC900390786[1].wmf"/>
          <p:cNvPicPr>
            <a:picLocks noChangeAspect="1" noChangeArrowheads="1"/>
          </p:cNvPicPr>
          <p:nvPr/>
        </p:nvPicPr>
        <p:blipFill>
          <a:blip r:embed="rId4" cstate="print"/>
          <a:srcRect/>
          <a:stretch>
            <a:fillRect/>
          </a:stretch>
        </p:blipFill>
        <p:spPr bwMode="auto">
          <a:xfrm>
            <a:off x="7524328" y="2348880"/>
            <a:ext cx="1211922" cy="1152128"/>
          </a:xfrm>
          <a:prstGeom prst="rect">
            <a:avLst/>
          </a:prstGeom>
          <a:noFill/>
        </p:spPr>
      </p:pic>
      <p:pic>
        <p:nvPicPr>
          <p:cNvPr id="29" name="Picture 3" descr="C:\Documents and Settings\iwana\Local Settings\Temporary Internet Files\Content.IE5\MT0JYLY5\MC900390992[1].wmf"/>
          <p:cNvPicPr>
            <a:picLocks noChangeAspect="1" noChangeArrowheads="1"/>
          </p:cNvPicPr>
          <p:nvPr/>
        </p:nvPicPr>
        <p:blipFill>
          <a:blip r:embed="rId5" cstate="print"/>
          <a:srcRect/>
          <a:stretch>
            <a:fillRect/>
          </a:stretch>
        </p:blipFill>
        <p:spPr bwMode="auto">
          <a:xfrm>
            <a:off x="3491880" y="2636912"/>
            <a:ext cx="2020971" cy="353486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dirty="0" smtClean="0"/>
              <a:t>調査の基本的な方法</a:t>
            </a:r>
          </a:p>
        </p:txBody>
      </p:sp>
      <p:pic>
        <p:nvPicPr>
          <p:cNvPr id="22531" name="Picture 4"/>
          <p:cNvPicPr>
            <a:picLocks noChangeAspect="1" noChangeArrowheads="1"/>
          </p:cNvPicPr>
          <p:nvPr/>
        </p:nvPicPr>
        <p:blipFill>
          <a:blip r:embed="rId3" cstate="print"/>
          <a:srcRect/>
          <a:stretch>
            <a:fillRect/>
          </a:stretch>
        </p:blipFill>
        <p:spPr bwMode="auto">
          <a:xfrm>
            <a:off x="827088" y="1274763"/>
            <a:ext cx="7921625" cy="4891087"/>
          </a:xfrm>
          <a:prstGeom prst="rect">
            <a:avLst/>
          </a:prstGeom>
          <a:noFill/>
          <a:ln w="9525">
            <a:noFill/>
            <a:miter lim="800000"/>
            <a:headEnd/>
            <a:tailEnd/>
          </a:ln>
        </p:spPr>
      </p:pic>
      <p:sp>
        <p:nvSpPr>
          <p:cNvPr id="260101" name="Rectangle 5"/>
          <p:cNvSpPr>
            <a:spLocks noChangeArrowheads="1"/>
          </p:cNvSpPr>
          <p:nvPr/>
        </p:nvSpPr>
        <p:spPr bwMode="auto">
          <a:xfrm>
            <a:off x="1547813" y="2997200"/>
            <a:ext cx="7345362" cy="1584325"/>
          </a:xfrm>
          <a:prstGeom prst="rect">
            <a:avLst/>
          </a:prstGeom>
          <a:noFill/>
          <a:ln w="57150">
            <a:solidFill>
              <a:srgbClr val="FF6600"/>
            </a:solidFill>
            <a:miter lim="800000"/>
            <a:headEnd/>
            <a:tailEnd/>
          </a:ln>
          <a:effectLst>
            <a:outerShdw dist="107763" dir="2700000" algn="ctr" rotWithShape="0">
              <a:schemeClr val="bg2">
                <a:alpha val="50000"/>
              </a:schemeClr>
            </a:outerShdw>
          </a:effectLst>
        </p:spPr>
        <p:txBody>
          <a:bodyPr wrap="none" anchor="ctr"/>
          <a:lstStyle/>
          <a:p>
            <a:pPr>
              <a:defRPr/>
            </a:pPr>
            <a:endParaRPr lang="ja-JP" altLang="en-US" sz="1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dirty="0" smtClean="0"/>
              <a:t>調査の基本的な方法</a:t>
            </a:r>
          </a:p>
        </p:txBody>
      </p:sp>
      <p:pic>
        <p:nvPicPr>
          <p:cNvPr id="23555" name="Picture 4"/>
          <p:cNvPicPr>
            <a:picLocks noChangeAspect="1" noChangeArrowheads="1"/>
          </p:cNvPicPr>
          <p:nvPr/>
        </p:nvPicPr>
        <p:blipFill>
          <a:blip r:embed="rId3" cstate="print">
            <a:lum bright="54000" contrast="-14000"/>
          </a:blip>
          <a:srcRect/>
          <a:stretch>
            <a:fillRect/>
          </a:stretch>
        </p:blipFill>
        <p:spPr bwMode="auto">
          <a:xfrm>
            <a:off x="251520" y="1346225"/>
            <a:ext cx="7921625" cy="4891087"/>
          </a:xfrm>
          <a:prstGeom prst="rect">
            <a:avLst/>
          </a:prstGeom>
          <a:noFill/>
          <a:ln w="9525">
            <a:noFill/>
            <a:miter lim="800000"/>
            <a:headEnd/>
            <a:tailEnd/>
          </a:ln>
        </p:spPr>
      </p:pic>
      <p:sp>
        <p:nvSpPr>
          <p:cNvPr id="260101" name="Rectangle 5"/>
          <p:cNvSpPr>
            <a:spLocks noChangeArrowheads="1"/>
          </p:cNvSpPr>
          <p:nvPr/>
        </p:nvSpPr>
        <p:spPr bwMode="auto">
          <a:xfrm>
            <a:off x="972245" y="3068662"/>
            <a:ext cx="7345362" cy="1584325"/>
          </a:xfrm>
          <a:prstGeom prst="rect">
            <a:avLst/>
          </a:prstGeom>
          <a:solidFill>
            <a:srgbClr val="FF9900">
              <a:alpha val="23000"/>
            </a:srgbClr>
          </a:solidFill>
          <a:ln w="57150">
            <a:solidFill>
              <a:srgbClr val="FF6600"/>
            </a:solidFill>
            <a:miter lim="800000"/>
            <a:headEnd/>
            <a:tailEnd/>
          </a:ln>
          <a:effectLst>
            <a:outerShdw dist="107763" dir="2700000" algn="ctr" rotWithShape="0">
              <a:schemeClr val="bg2">
                <a:alpha val="50000"/>
              </a:schemeClr>
            </a:outerShdw>
          </a:effectLst>
        </p:spPr>
        <p:txBody>
          <a:bodyPr wrap="none" anchor="ctr"/>
          <a:lstStyle/>
          <a:p>
            <a:pPr algn="ctr">
              <a:defRPr/>
            </a:pPr>
            <a:r>
              <a:rPr lang="ja-JP" altLang="en-US" sz="3200" dirty="0">
                <a:solidFill>
                  <a:srgbClr val="FF3300"/>
                </a:solidFill>
                <a:effectLst>
                  <a:outerShdw blurRad="38100" dist="38100" dir="2700000" algn="tl">
                    <a:srgbClr val="000000"/>
                  </a:outerShdw>
                </a:effectLst>
                <a:ea typeface="HGP創英角ｺﾞｼｯｸUB" pitchFamily="50" charset="-128"/>
              </a:rPr>
              <a:t>適切な</a:t>
            </a:r>
            <a:r>
              <a:rPr lang="ja-JP" altLang="en-US" sz="3200" dirty="0" smtClean="0">
                <a:solidFill>
                  <a:srgbClr val="FF3300"/>
                </a:solidFill>
                <a:effectLst>
                  <a:outerShdw blurRad="38100" dist="38100" dir="2700000" algn="tl">
                    <a:srgbClr val="000000"/>
                  </a:outerShdw>
                </a:effectLst>
                <a:ea typeface="HGP創英角ｺﾞｼｯｸUB" pitchFamily="50" charset="-128"/>
              </a:rPr>
              <a:t>介助</a:t>
            </a:r>
            <a:r>
              <a:rPr lang="en-US" altLang="ja-JP" sz="3200" dirty="0" smtClean="0">
                <a:solidFill>
                  <a:srgbClr val="FF3300"/>
                </a:solidFill>
                <a:effectLst>
                  <a:outerShdw blurRad="38100" dist="38100" dir="2700000" algn="tl">
                    <a:srgbClr val="000000"/>
                  </a:outerShdw>
                </a:effectLst>
                <a:ea typeface="HGP創英角ｺﾞｼｯｸUB" pitchFamily="50" charset="-128"/>
              </a:rPr>
              <a:t/>
            </a:r>
            <a:br>
              <a:rPr lang="en-US" altLang="ja-JP" sz="3200" dirty="0" smtClean="0">
                <a:solidFill>
                  <a:srgbClr val="FF3300"/>
                </a:solidFill>
                <a:effectLst>
                  <a:outerShdw blurRad="38100" dist="38100" dir="2700000" algn="tl">
                    <a:srgbClr val="000000"/>
                  </a:outerShdw>
                </a:effectLst>
                <a:ea typeface="HGP創英角ｺﾞｼｯｸUB" pitchFamily="50" charset="-128"/>
              </a:rPr>
            </a:br>
            <a:r>
              <a:rPr lang="ja-JP" altLang="en-US" sz="2000" dirty="0" smtClean="0">
                <a:solidFill>
                  <a:srgbClr val="FF3300"/>
                </a:solidFill>
                <a:effectLst>
                  <a:outerShdw blurRad="38100" dist="38100" dir="2700000" algn="tl">
                    <a:srgbClr val="000000"/>
                  </a:outerShdw>
                </a:effectLst>
                <a:ea typeface="HGP創英角ｺﾞｼｯｸUB" pitchFamily="50" charset="-128"/>
              </a:rPr>
              <a:t>（対象者にとって不適切であると判断する場合）</a:t>
            </a:r>
            <a:endParaRPr lang="ja-JP" altLang="en-US" sz="2800" dirty="0">
              <a:solidFill>
                <a:srgbClr val="FF3300"/>
              </a:solidFill>
              <a:effectLst>
                <a:outerShdw blurRad="38100" dist="38100" dir="2700000" algn="tl">
                  <a:srgbClr val="000000"/>
                </a:outerShdw>
              </a:effectLst>
              <a:ea typeface="HGP創英角ｺﾞｼｯｸUB" pitchFamily="50" charset="-128"/>
            </a:endParaRPr>
          </a:p>
        </p:txBody>
      </p:sp>
      <p:sp>
        <p:nvSpPr>
          <p:cNvPr id="2" name="Rectangle 5"/>
          <p:cNvSpPr>
            <a:spLocks noChangeArrowheads="1"/>
          </p:cNvSpPr>
          <p:nvPr/>
        </p:nvSpPr>
        <p:spPr bwMode="auto">
          <a:xfrm>
            <a:off x="1764407" y="1268437"/>
            <a:ext cx="5976938" cy="1584325"/>
          </a:xfrm>
          <a:prstGeom prst="rect">
            <a:avLst/>
          </a:prstGeom>
          <a:solidFill>
            <a:srgbClr val="FF9900">
              <a:alpha val="23000"/>
            </a:srgbClr>
          </a:solidFill>
          <a:ln w="57150">
            <a:solidFill>
              <a:srgbClr val="FF6600"/>
            </a:solidFill>
            <a:miter lim="800000"/>
            <a:headEnd/>
            <a:tailEnd/>
          </a:ln>
          <a:effectLst>
            <a:outerShdw dist="107763" dir="2700000" algn="ctr" rotWithShape="0">
              <a:schemeClr val="bg2">
                <a:alpha val="50000"/>
              </a:schemeClr>
            </a:outerShdw>
          </a:effectLst>
        </p:spPr>
        <p:txBody>
          <a:bodyPr wrap="none" anchor="ctr"/>
          <a:lstStyle/>
          <a:p>
            <a:pPr algn="ctr">
              <a:defRPr/>
            </a:pPr>
            <a:r>
              <a:rPr lang="ja-JP" altLang="en-US" sz="3200" dirty="0">
                <a:solidFill>
                  <a:srgbClr val="FF3300"/>
                </a:solidFill>
                <a:effectLst>
                  <a:outerShdw blurRad="38100" dist="38100" dir="2700000" algn="tl">
                    <a:srgbClr val="000000"/>
                  </a:outerShdw>
                </a:effectLst>
                <a:ea typeface="HGP創英角ｺﾞｼｯｸUB" pitchFamily="50" charset="-128"/>
              </a:rPr>
              <a:t>実際の</a:t>
            </a:r>
            <a:r>
              <a:rPr lang="ja-JP" altLang="en-US" sz="3200" dirty="0" smtClean="0">
                <a:solidFill>
                  <a:srgbClr val="FF3300"/>
                </a:solidFill>
                <a:effectLst>
                  <a:outerShdw blurRad="38100" dist="38100" dir="2700000" algn="tl">
                    <a:srgbClr val="000000"/>
                  </a:outerShdw>
                </a:effectLst>
                <a:ea typeface="HGP創英角ｺﾞｼｯｸUB" pitchFamily="50" charset="-128"/>
              </a:rPr>
              <a:t>介助</a:t>
            </a:r>
            <a:r>
              <a:rPr lang="en-US" altLang="ja-JP" sz="3200" dirty="0" smtClean="0">
                <a:solidFill>
                  <a:srgbClr val="FF3300"/>
                </a:solidFill>
                <a:effectLst>
                  <a:outerShdw blurRad="38100" dist="38100" dir="2700000" algn="tl">
                    <a:srgbClr val="000000"/>
                  </a:outerShdw>
                </a:effectLst>
                <a:ea typeface="HGP創英角ｺﾞｼｯｸUB" pitchFamily="50" charset="-128"/>
              </a:rPr>
              <a:t/>
            </a:r>
            <a:br>
              <a:rPr lang="en-US" altLang="ja-JP" sz="3200" dirty="0" smtClean="0">
                <a:solidFill>
                  <a:srgbClr val="FF3300"/>
                </a:solidFill>
                <a:effectLst>
                  <a:outerShdw blurRad="38100" dist="38100" dir="2700000" algn="tl">
                    <a:srgbClr val="000000"/>
                  </a:outerShdw>
                </a:effectLst>
                <a:ea typeface="HGP創英角ｺﾞｼｯｸUB" pitchFamily="50" charset="-128"/>
              </a:rPr>
            </a:br>
            <a:r>
              <a:rPr lang="ja-JP" altLang="en-US" sz="2000" dirty="0" smtClean="0">
                <a:solidFill>
                  <a:srgbClr val="FF3300"/>
                </a:solidFill>
                <a:effectLst>
                  <a:outerShdw blurRad="38100" dist="38100" dir="2700000" algn="tl">
                    <a:srgbClr val="000000"/>
                  </a:outerShdw>
                </a:effectLst>
                <a:ea typeface="HGP創英角ｺﾞｼｯｸUB" pitchFamily="50" charset="-128"/>
              </a:rPr>
              <a:t>（</a:t>
            </a:r>
            <a:r>
              <a:rPr lang="ja-JP" altLang="en-US" sz="2000" dirty="0">
                <a:solidFill>
                  <a:srgbClr val="FF3300"/>
                </a:solidFill>
                <a:effectLst>
                  <a:outerShdw blurRad="38100" dist="38100" dir="2700000" algn="tl">
                    <a:srgbClr val="000000"/>
                  </a:outerShdw>
                </a:effectLst>
                <a:ea typeface="HGP創英角ｺﾞｼｯｸUB" pitchFamily="50" charset="-128"/>
              </a:rPr>
              <a:t>より頻回な</a:t>
            </a:r>
            <a:r>
              <a:rPr lang="ja-JP" altLang="en-US" sz="2000" dirty="0" smtClean="0">
                <a:solidFill>
                  <a:srgbClr val="FF3300"/>
                </a:solidFill>
                <a:effectLst>
                  <a:outerShdw blurRad="38100" dist="38100" dir="2700000" algn="tl">
                    <a:srgbClr val="000000"/>
                  </a:outerShdw>
                </a:effectLst>
                <a:ea typeface="HGP創英角ｺﾞｼｯｸUB" pitchFamily="50" charset="-128"/>
              </a:rPr>
              <a:t>状況で選択している場合）</a:t>
            </a:r>
            <a:endParaRPr lang="ja-JP" altLang="en-US" sz="2000" dirty="0">
              <a:solidFill>
                <a:srgbClr val="FF3300"/>
              </a:solidFill>
              <a:effectLst>
                <a:outerShdw blurRad="38100" dist="38100" dir="2700000" algn="tl">
                  <a:srgbClr val="000000"/>
                </a:outerShdw>
              </a:effectLst>
              <a:ea typeface="HGP創英角ｺﾞｼｯｸUB" pitchFamily="50" charset="-128"/>
            </a:endParaRPr>
          </a:p>
        </p:txBody>
      </p:sp>
      <p:sp>
        <p:nvSpPr>
          <p:cNvPr id="3" name="Rectangle 5"/>
          <p:cNvSpPr>
            <a:spLocks noChangeArrowheads="1"/>
          </p:cNvSpPr>
          <p:nvPr/>
        </p:nvSpPr>
        <p:spPr bwMode="auto">
          <a:xfrm>
            <a:off x="972245" y="5011762"/>
            <a:ext cx="7345362" cy="1225550"/>
          </a:xfrm>
          <a:prstGeom prst="rect">
            <a:avLst/>
          </a:prstGeom>
          <a:solidFill>
            <a:srgbClr val="FF9900">
              <a:alpha val="23000"/>
            </a:srgbClr>
          </a:solidFill>
          <a:ln w="57150">
            <a:solidFill>
              <a:srgbClr val="FF6600"/>
            </a:solidFill>
            <a:miter lim="800000"/>
            <a:headEnd/>
            <a:tailEnd/>
          </a:ln>
          <a:effectLst>
            <a:outerShdw dist="107763" dir="2700000" algn="ctr" rotWithShape="0">
              <a:schemeClr val="bg2">
                <a:alpha val="50000"/>
              </a:schemeClr>
            </a:outerShdw>
          </a:effectLst>
        </p:spPr>
        <p:txBody>
          <a:bodyPr wrap="none" anchor="ctr"/>
          <a:lstStyle/>
          <a:p>
            <a:pPr algn="ctr">
              <a:defRPr/>
            </a:pPr>
            <a:r>
              <a:rPr lang="ja-JP" altLang="en-US" sz="3200" dirty="0">
                <a:solidFill>
                  <a:srgbClr val="FF3300"/>
                </a:solidFill>
                <a:effectLst>
                  <a:outerShdw blurRad="38100" dist="38100" dir="2700000" algn="tl">
                    <a:srgbClr val="000000"/>
                  </a:outerShdw>
                </a:effectLst>
                <a:ea typeface="HGP創英角ｺﾞｼｯｸUB" pitchFamily="50" charset="-128"/>
              </a:rPr>
              <a:t>特記</a:t>
            </a:r>
            <a:r>
              <a:rPr lang="ja-JP" altLang="en-US" sz="3200" dirty="0" smtClean="0">
                <a:solidFill>
                  <a:srgbClr val="FF3300"/>
                </a:solidFill>
                <a:effectLst>
                  <a:outerShdw blurRad="38100" dist="38100" dir="2700000" algn="tl">
                    <a:srgbClr val="000000"/>
                  </a:outerShdw>
                </a:effectLst>
                <a:ea typeface="HGP創英角ｺﾞｼｯｸUB" pitchFamily="50" charset="-128"/>
              </a:rPr>
              <a:t>事項　</a:t>
            </a:r>
            <a:r>
              <a:rPr lang="en-US" altLang="ja-JP" sz="3200" dirty="0" smtClean="0">
                <a:solidFill>
                  <a:srgbClr val="FF3300"/>
                </a:solidFill>
                <a:effectLst>
                  <a:outerShdw blurRad="38100" dist="38100" dir="2700000" algn="tl">
                    <a:srgbClr val="000000"/>
                  </a:outerShdw>
                </a:effectLst>
                <a:ea typeface="HGP創英角ｺﾞｼｯｸUB" pitchFamily="50" charset="-128"/>
              </a:rPr>
              <a:t/>
            </a:r>
            <a:br>
              <a:rPr lang="en-US" altLang="ja-JP" sz="3200" dirty="0" smtClean="0">
                <a:solidFill>
                  <a:srgbClr val="FF3300"/>
                </a:solidFill>
                <a:effectLst>
                  <a:outerShdw blurRad="38100" dist="38100" dir="2700000" algn="tl">
                    <a:srgbClr val="000000"/>
                  </a:outerShdw>
                </a:effectLst>
                <a:ea typeface="HGP創英角ｺﾞｼｯｸUB" pitchFamily="50" charset="-128"/>
              </a:rPr>
            </a:br>
            <a:r>
              <a:rPr lang="ja-JP" altLang="en-US" sz="2400" dirty="0" smtClean="0">
                <a:solidFill>
                  <a:srgbClr val="FF3300"/>
                </a:solidFill>
                <a:effectLst>
                  <a:outerShdw blurRad="38100" dist="38100" dir="2700000" algn="tl">
                    <a:srgbClr val="000000"/>
                  </a:outerShdw>
                </a:effectLst>
                <a:ea typeface="HGP創英角ｺﾞｼｯｸUB" pitchFamily="50" charset="-128"/>
              </a:rPr>
              <a:t>（</a:t>
            </a:r>
            <a:r>
              <a:rPr lang="ja-JP" altLang="en-US" sz="2400" dirty="0">
                <a:solidFill>
                  <a:srgbClr val="FF3300"/>
                </a:solidFill>
                <a:effectLst>
                  <a:outerShdw blurRad="38100" dist="38100" dir="2700000" algn="tl">
                    <a:srgbClr val="000000"/>
                  </a:outerShdw>
                </a:effectLst>
                <a:ea typeface="HGP創英角ｺﾞｼｯｸUB" pitchFamily="50" charset="-128"/>
              </a:rPr>
              <a:t>状況・</a:t>
            </a:r>
            <a:r>
              <a:rPr lang="ja-JP" altLang="en-US" sz="2400" dirty="0" smtClean="0">
                <a:solidFill>
                  <a:srgbClr val="FF3300"/>
                </a:solidFill>
                <a:effectLst>
                  <a:outerShdw blurRad="38100" dist="38100" dir="2700000" algn="tl">
                    <a:srgbClr val="000000"/>
                  </a:outerShdw>
                </a:effectLst>
                <a:ea typeface="HGP創英角ｺﾞｼｯｸUB" pitchFamily="50" charset="-128"/>
              </a:rPr>
              <a:t>理由・固有の介護の手間</a:t>
            </a:r>
            <a:r>
              <a:rPr lang="ja-JP" altLang="en-US" sz="1800" dirty="0" smtClean="0">
                <a:solidFill>
                  <a:srgbClr val="FF3300"/>
                </a:solidFill>
                <a:effectLst>
                  <a:outerShdw blurRad="38100" dist="38100" dir="2700000" algn="tl">
                    <a:srgbClr val="000000"/>
                  </a:outerShdw>
                </a:effectLst>
                <a:ea typeface="HGP創英角ｺﾞｼｯｸUB" pitchFamily="50" charset="-128"/>
              </a:rPr>
              <a:t>等</a:t>
            </a:r>
            <a:r>
              <a:rPr lang="ja-JP" altLang="en-US" sz="2400" dirty="0" smtClean="0">
                <a:solidFill>
                  <a:srgbClr val="FF3300"/>
                </a:solidFill>
                <a:effectLst>
                  <a:outerShdw blurRad="38100" dist="38100" dir="2700000" algn="tl">
                    <a:srgbClr val="000000"/>
                  </a:outerShdw>
                </a:effectLst>
                <a:ea typeface="HGP創英角ｺﾞｼｯｸUB" pitchFamily="50" charset="-128"/>
              </a:rPr>
              <a:t>）　</a:t>
            </a:r>
            <a:endParaRPr lang="ja-JP" altLang="en-US" sz="3200" dirty="0">
              <a:solidFill>
                <a:srgbClr val="FF3300"/>
              </a:solidFill>
              <a:effectLst>
                <a:outerShdw blurRad="38100" dist="38100" dir="2700000" algn="tl">
                  <a:srgbClr val="000000"/>
                </a:outerShdw>
              </a:effectLst>
              <a:ea typeface="HGP創英角ｺﾞｼｯｸUB" pitchFamily="50" charset="-128"/>
            </a:endParaRPr>
          </a:p>
        </p:txBody>
      </p:sp>
      <p:sp>
        <p:nvSpPr>
          <p:cNvPr id="23559" name="AutoShape 8"/>
          <p:cNvSpPr>
            <a:spLocks noChangeArrowheads="1"/>
          </p:cNvSpPr>
          <p:nvPr/>
        </p:nvSpPr>
        <p:spPr bwMode="auto">
          <a:xfrm>
            <a:off x="4283770" y="2636862"/>
            <a:ext cx="576262" cy="792163"/>
          </a:xfrm>
          <a:prstGeom prst="downArrow">
            <a:avLst>
              <a:gd name="adj1" fmla="val 50000"/>
              <a:gd name="adj2" fmla="val 34366"/>
            </a:avLst>
          </a:prstGeom>
          <a:solidFill>
            <a:srgbClr val="0000FF"/>
          </a:solidFill>
          <a:ln w="34925">
            <a:solidFill>
              <a:schemeClr val="bg1"/>
            </a:solidFill>
            <a:miter lim="800000"/>
            <a:headEnd/>
            <a:tailEnd/>
          </a:ln>
        </p:spPr>
        <p:txBody>
          <a:bodyPr vert="eaVert" wrap="none" anchor="ctr"/>
          <a:lstStyle/>
          <a:p>
            <a:endParaRPr lang="ja-JP" altLang="en-US"/>
          </a:p>
        </p:txBody>
      </p:sp>
      <p:sp>
        <p:nvSpPr>
          <p:cNvPr id="23560" name="AutoShape 9"/>
          <p:cNvSpPr>
            <a:spLocks noChangeArrowheads="1"/>
          </p:cNvSpPr>
          <p:nvPr/>
        </p:nvSpPr>
        <p:spPr bwMode="auto">
          <a:xfrm>
            <a:off x="4283770" y="4437087"/>
            <a:ext cx="576262" cy="792163"/>
          </a:xfrm>
          <a:prstGeom prst="downArrow">
            <a:avLst>
              <a:gd name="adj1" fmla="val 50000"/>
              <a:gd name="adj2" fmla="val 34366"/>
            </a:avLst>
          </a:prstGeom>
          <a:solidFill>
            <a:srgbClr val="0000FF"/>
          </a:solidFill>
          <a:ln w="34925">
            <a:solidFill>
              <a:schemeClr val="bg1"/>
            </a:solidFill>
            <a:miter lim="800000"/>
            <a:headEnd/>
            <a:tailEnd/>
          </a:ln>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pPr eaLnBrk="1" hangingPunct="1"/>
            <a:r>
              <a:rPr lang="ja-JP" altLang="en-US" dirty="0" smtClean="0"/>
              <a:t>介助の方法の項目と他の評価軸</a:t>
            </a:r>
          </a:p>
        </p:txBody>
      </p:sp>
      <p:sp>
        <p:nvSpPr>
          <p:cNvPr id="21507" name="Rectangle 5"/>
          <p:cNvSpPr>
            <a:spLocks noGrp="1" noChangeArrowheads="1"/>
          </p:cNvSpPr>
          <p:nvPr>
            <p:ph type="body" sz="half" idx="1"/>
          </p:nvPr>
        </p:nvSpPr>
        <p:spPr>
          <a:xfrm>
            <a:off x="566738" y="1341438"/>
            <a:ext cx="7966075" cy="2808287"/>
          </a:xfrm>
        </p:spPr>
        <p:txBody>
          <a:bodyPr/>
          <a:lstStyle/>
          <a:p>
            <a:pPr eaLnBrk="1" hangingPunct="1"/>
            <a:r>
              <a:rPr lang="ja-JP" altLang="en-US" sz="2000" dirty="0" smtClean="0"/>
              <a:t>「介助の方法」の項目と他の評価軸の関係</a:t>
            </a:r>
          </a:p>
          <a:p>
            <a:pPr lvl="1" eaLnBrk="1" hangingPunct="1">
              <a:lnSpc>
                <a:spcPct val="95000"/>
              </a:lnSpc>
            </a:pPr>
            <a:r>
              <a:rPr lang="ja-JP" altLang="en-US" sz="1800" dirty="0" smtClean="0"/>
              <a:t>「能力」の項目とは異なり、特記事項には、具体的な「介護の手間」が記載される。</a:t>
            </a:r>
          </a:p>
          <a:p>
            <a:pPr lvl="1" eaLnBrk="1" hangingPunct="1">
              <a:lnSpc>
                <a:spcPct val="95000"/>
              </a:lnSpc>
            </a:pPr>
            <a:r>
              <a:rPr lang="ja-JP" altLang="en-US" sz="1800" dirty="0" smtClean="0"/>
              <a:t>ただし、「介助の方法」の選択が「適切な介助の提供」に基づいて行われるのに対して、「有無（</a:t>
            </a:r>
            <a:r>
              <a:rPr lang="en-US" altLang="ja-JP" sz="1800" dirty="0" smtClean="0"/>
              <a:t>BPSD</a:t>
            </a:r>
            <a:r>
              <a:rPr lang="ja-JP" altLang="en-US" sz="1800" dirty="0" smtClean="0"/>
              <a:t>関連）」では、介助・対応の必要性や介護の手間については、選択上の基準とはしていない（「ひどい物忘れ」を除く）。</a:t>
            </a:r>
          </a:p>
          <a:p>
            <a:pPr lvl="1" eaLnBrk="1" hangingPunct="1">
              <a:lnSpc>
                <a:spcPct val="95000"/>
              </a:lnSpc>
            </a:pPr>
            <a:r>
              <a:rPr lang="ja-JP" altLang="en-US" sz="1800" dirty="0" smtClean="0"/>
              <a:t>介助の方法の評価のポイントは、細かな定義に合致するかどうかではなく、</a:t>
            </a:r>
            <a:r>
              <a:rPr lang="ja-JP" altLang="en-US" sz="1800" u="sng" dirty="0" smtClean="0"/>
              <a:t>生活環境なども含めて、総合的にみて、生活の中で介助が必要かどうか</a:t>
            </a:r>
            <a:r>
              <a:rPr lang="ja-JP" altLang="en-US" sz="1800" dirty="0" smtClean="0"/>
              <a:t>。</a:t>
            </a:r>
          </a:p>
        </p:txBody>
      </p:sp>
      <p:graphicFrame>
        <p:nvGraphicFramePr>
          <p:cNvPr id="151636" name="Group 84"/>
          <p:cNvGraphicFramePr>
            <a:graphicFrameLocks noGrp="1"/>
          </p:cNvGraphicFramePr>
          <p:nvPr>
            <p:ph sz="half" idx="2"/>
          </p:nvPr>
        </p:nvGraphicFramePr>
        <p:xfrm>
          <a:off x="395288" y="4148138"/>
          <a:ext cx="7921625" cy="2160588"/>
        </p:xfrm>
        <a:graphic>
          <a:graphicData uri="http://schemas.openxmlformats.org/drawingml/2006/table">
            <a:tbl>
              <a:tblPr/>
              <a:tblGrid>
                <a:gridCol w="1958975"/>
                <a:gridCol w="2981325"/>
                <a:gridCol w="2981325"/>
              </a:tblGrid>
              <a:tr h="720725">
                <a:tc>
                  <a:txBody>
                    <a:bodyPr/>
                    <a:lstStyle/>
                    <a:p>
                      <a:pPr marL="0" marR="0" lvl="0" indent="0" algn="l" defTabSz="914400" rtl="0" eaLnBrk="1" fontAlgn="base" latinLnBrk="0" hangingPunct="1">
                        <a:lnSpc>
                          <a:spcPct val="100000"/>
                        </a:lnSpc>
                        <a:spcBef>
                          <a:spcPct val="20000"/>
                        </a:spcBef>
                        <a:spcAft>
                          <a:spcPct val="0"/>
                        </a:spcAft>
                        <a:buClr>
                          <a:srgbClr val="0066FF"/>
                        </a:buClr>
                        <a:buSzTx/>
                        <a:buFont typeface="Wingdings" pitchFamily="2" charset="2"/>
                        <a:buNone/>
                        <a:tabLst/>
                      </a:pPr>
                      <a:endParaRPr kumimoji="1" lang="ja-JP" altLang="ja-JP" sz="1600" b="0" i="0" u="none" strike="noStrike" cap="none" normalizeH="0" baseline="0" dirty="0" smtClean="0">
                        <a:ln>
                          <a:noFill/>
                        </a:ln>
                        <a:solidFill>
                          <a:schemeClr val="tx1"/>
                        </a:solidFill>
                        <a:effectLst/>
                        <a:latin typeface="Verdana" pitchFamily="34"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Verdana" pitchFamily="34" charset="0"/>
                          <a:ea typeface="ＭＳ Ｐゴシック" pitchFamily="50" charset="-128"/>
                        </a:rPr>
                        <a:t>特記事項の記載における</a:t>
                      </a:r>
                      <a:endParaRPr kumimoji="1" lang="en-US" altLang="ja-JP" sz="1600" b="0" i="0" u="none" strike="noStrike" cap="none" normalizeH="0" baseline="0" dirty="0" smtClean="0">
                        <a:ln>
                          <a:noFill/>
                        </a:ln>
                        <a:solidFill>
                          <a:schemeClr val="tx1"/>
                        </a:solidFill>
                        <a:effectLst/>
                        <a:latin typeface="Verdana" pitchFamily="34"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Verdana" pitchFamily="34" charset="0"/>
                          <a:ea typeface="ＭＳ Ｐゴシック" pitchFamily="50" charset="-128"/>
                        </a:rPr>
                        <a:t>重要ポイント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t>調査項目の</a:t>
                      </a:r>
                      <a:b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br>
                      <a: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t>選択方法</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l"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t>介助の方法</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sng" strike="noStrike" cap="none" normalizeH="0" baseline="0" smtClean="0">
                          <a:ln>
                            <a:noFill/>
                          </a:ln>
                          <a:solidFill>
                            <a:schemeClr val="tx1"/>
                          </a:solidFill>
                          <a:effectLst/>
                          <a:latin typeface="Verdana" pitchFamily="34" charset="0"/>
                          <a:ea typeface="ＭＳ Ｐゴシック" pitchFamily="50" charset="-128"/>
                        </a:rPr>
                        <a:t>手間・頻度の記載</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t>介助が提供されているかどうか（必要かどうか）</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t>有無（</a:t>
                      </a:r>
                      <a:r>
                        <a:rPr kumimoji="1" lang="en-US" altLang="ja-JP" sz="1600" b="0" i="0" u="none" strike="noStrike" cap="none" normalizeH="0" baseline="0" smtClean="0">
                          <a:ln>
                            <a:noFill/>
                          </a:ln>
                          <a:solidFill>
                            <a:schemeClr val="tx1"/>
                          </a:solidFill>
                          <a:effectLst/>
                          <a:latin typeface="Verdana" pitchFamily="34" charset="0"/>
                          <a:ea typeface="ＭＳ Ｐゴシック" pitchFamily="50" charset="-128"/>
                        </a:rPr>
                        <a:t>BPSD</a:t>
                      </a:r>
                      <a:r>
                        <a:rPr kumimoji="1" lang="ja-JP" altLang="en-US" sz="1600" b="0" i="0" u="none" strike="noStrike" cap="none" normalizeH="0" baseline="0" smtClean="0">
                          <a:ln>
                            <a:noFill/>
                          </a:ln>
                          <a:solidFill>
                            <a:schemeClr val="tx1"/>
                          </a:solidFill>
                          <a:effectLst/>
                          <a:latin typeface="Verdana" pitchFamily="34" charset="0"/>
                          <a:ea typeface="ＭＳ Ｐゴシック"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Verdana" pitchFamily="34" charset="0"/>
                          <a:ea typeface="ＭＳ Ｐゴシック" pitchFamily="50" charset="-128"/>
                        </a:rPr>
                        <a:t>行動の状況</a:t>
                      </a:r>
                      <a:br>
                        <a:rPr kumimoji="1" lang="ja-JP" altLang="en-US" sz="1600" b="0" i="0" u="none" strike="noStrike" cap="none" normalizeH="0" baseline="0" dirty="0" smtClean="0">
                          <a:ln>
                            <a:noFill/>
                          </a:ln>
                          <a:solidFill>
                            <a:schemeClr val="tx1"/>
                          </a:solidFill>
                          <a:effectLst/>
                          <a:latin typeface="Verdana" pitchFamily="34" charset="0"/>
                          <a:ea typeface="ＭＳ Ｐゴシック" pitchFamily="50" charset="-128"/>
                        </a:rPr>
                      </a:br>
                      <a:r>
                        <a:rPr kumimoji="1" lang="ja-JP" altLang="en-US" sz="1600" b="0" i="0" u="sng" strike="noStrike" cap="none" normalizeH="0" baseline="0" dirty="0" smtClean="0">
                          <a:ln>
                            <a:noFill/>
                          </a:ln>
                          <a:solidFill>
                            <a:schemeClr val="tx1"/>
                          </a:solidFill>
                          <a:effectLst/>
                          <a:latin typeface="Verdana" pitchFamily="34" charset="0"/>
                          <a:ea typeface="ＭＳ Ｐゴシック" pitchFamily="50" charset="-128"/>
                        </a:rPr>
                        <a:t>手間・頻度の記載</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66FF"/>
                        </a:buClr>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Verdana" pitchFamily="34" charset="0"/>
                          <a:ea typeface="ＭＳ Ｐゴシック" pitchFamily="50" charset="-128"/>
                        </a:rPr>
                        <a:t>介助の有無や必要性は関係ない</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ja-JP" altLang="en-US" sz="3400" dirty="0" smtClean="0"/>
              <a:t>介助の方法における「頻度」の考え方</a:t>
            </a:r>
          </a:p>
        </p:txBody>
      </p:sp>
      <p:sp>
        <p:nvSpPr>
          <p:cNvPr id="272387" name="Rectangle 3"/>
          <p:cNvSpPr>
            <a:spLocks noGrp="1" noChangeArrowheads="1"/>
          </p:cNvSpPr>
          <p:nvPr>
            <p:ph type="body" idx="4294967295"/>
          </p:nvPr>
        </p:nvSpPr>
        <p:spPr>
          <a:xfrm>
            <a:off x="468313" y="1316038"/>
            <a:ext cx="8280400" cy="5327650"/>
          </a:xfrm>
        </p:spPr>
        <p:txBody>
          <a:bodyPr>
            <a:normAutofit lnSpcReduction="10000"/>
          </a:bodyPr>
          <a:lstStyle/>
          <a:p>
            <a:pPr eaLnBrk="1" hangingPunct="1">
              <a:defRPr/>
            </a:pPr>
            <a:r>
              <a:rPr lang="ja-JP" altLang="en-US" sz="2800" dirty="0" smtClean="0"/>
              <a:t>「より頻回な状況で選択する」</a:t>
            </a:r>
            <a:endParaRPr lang="en-US" altLang="ja-JP" sz="2800" dirty="0" smtClean="0"/>
          </a:p>
          <a:p>
            <a:pPr lvl="1" eaLnBrk="1" hangingPunct="1">
              <a:defRPr/>
            </a:pPr>
            <a:r>
              <a:rPr lang="ja-JP" altLang="en-US" sz="2400" dirty="0" smtClean="0"/>
              <a:t>本来、多くの要介護者の介護状況は「多様」であり、常に同じ介助が行われているわけではない。</a:t>
            </a:r>
            <a:endParaRPr lang="en-US" altLang="ja-JP" sz="2400" dirty="0" smtClean="0"/>
          </a:p>
          <a:p>
            <a:pPr lvl="1" eaLnBrk="1" hangingPunct="1">
              <a:defRPr/>
            </a:pPr>
            <a:r>
              <a:rPr lang="ja-JP" altLang="en-US" sz="2400" dirty="0" smtClean="0"/>
              <a:t>日常生活における、場面毎の介助の状況を特記事項に記述することが最も重要なポイント。</a:t>
            </a:r>
            <a:endParaRPr lang="en-US" altLang="ja-JP" sz="2400" dirty="0" smtClean="0"/>
          </a:p>
          <a:p>
            <a:pPr lvl="2" eaLnBrk="1" hangingPunct="1">
              <a:defRPr/>
            </a:pPr>
            <a:r>
              <a:rPr lang="ja-JP" altLang="en-US" sz="2000" dirty="0" smtClean="0"/>
              <a:t>頻回な状態で選択した場合は、必ず、「一次判定で評価しきれない介助」が存在することになる。</a:t>
            </a:r>
            <a:endParaRPr lang="en-US" altLang="ja-JP" sz="2000" dirty="0" smtClean="0"/>
          </a:p>
          <a:p>
            <a:pPr lvl="2" eaLnBrk="1" hangingPunct="1">
              <a:defRPr/>
            </a:pPr>
            <a:r>
              <a:rPr lang="ja-JP" altLang="en-US" sz="2000" dirty="0" smtClean="0"/>
              <a:t>したがって、二次判定（介護の手間にかかる審査判定）における検討が想定されるため、特記事項は必須。</a:t>
            </a:r>
            <a:endParaRPr lang="en-US" altLang="ja-JP" sz="2000" dirty="0" smtClean="0"/>
          </a:p>
          <a:p>
            <a:pPr lvl="1" eaLnBrk="1" hangingPunct="1">
              <a:defRPr/>
            </a:pPr>
            <a:r>
              <a:rPr lang="ja-JP" altLang="en-US" sz="2400" dirty="0" smtClean="0"/>
              <a:t>頻度の考え方の留意点</a:t>
            </a:r>
            <a:endParaRPr lang="en-US" altLang="ja-JP" sz="2400" dirty="0" smtClean="0"/>
          </a:p>
          <a:p>
            <a:pPr lvl="2" eaLnBrk="1" hangingPunct="1">
              <a:defRPr/>
            </a:pPr>
            <a:r>
              <a:rPr lang="ja-JP" altLang="en-US" sz="2000" dirty="0" smtClean="0"/>
              <a:t>厳格に頻度を聞き取っても、家族や本人は正確に回答できない。むしろ、どのような場面で「介助の方法」が異なるのかといった情報の方が有益。</a:t>
            </a:r>
            <a:endParaRPr lang="en-US" altLang="ja-JP" sz="2000" dirty="0" smtClean="0"/>
          </a:p>
          <a:p>
            <a:pPr lvl="2" eaLnBrk="1" hangingPunct="1">
              <a:defRPr/>
            </a:pPr>
            <a:r>
              <a:rPr lang="ja-JP" altLang="en-US" sz="2000" dirty="0" smtClean="0"/>
              <a:t>パーキンソン病など心身の状態に日内変動がある場合は、状態毎の「介護の手間」の違いを丁寧に記載することが極めて重要。</a:t>
            </a:r>
            <a:endParaRPr lang="en-US" altLang="ja-JP"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ja-JP" altLang="en-US" sz="2800" dirty="0" smtClean="0"/>
              <a:t>「実際の介助の方法」が不適切な場合の考え方</a:t>
            </a:r>
          </a:p>
        </p:txBody>
      </p:sp>
      <p:sp>
        <p:nvSpPr>
          <p:cNvPr id="272387" name="Rectangle 3"/>
          <p:cNvSpPr>
            <a:spLocks noGrp="1" noChangeArrowheads="1"/>
          </p:cNvSpPr>
          <p:nvPr>
            <p:ph type="body" idx="4294967295"/>
          </p:nvPr>
        </p:nvSpPr>
        <p:spPr>
          <a:xfrm>
            <a:off x="468313" y="1316038"/>
            <a:ext cx="8280400" cy="5327650"/>
          </a:xfrm>
        </p:spPr>
        <p:txBody>
          <a:bodyPr/>
          <a:lstStyle/>
          <a:p>
            <a:pPr eaLnBrk="1" hangingPunct="1">
              <a:defRPr/>
            </a:pPr>
            <a:r>
              <a:rPr lang="ja-JP" altLang="en-US" dirty="0" smtClean="0"/>
              <a:t>「実際の介助の方法」が不適切な場合</a:t>
            </a:r>
          </a:p>
          <a:p>
            <a:pPr lvl="1" eaLnBrk="1" hangingPunct="1">
              <a:defRPr/>
            </a:pPr>
            <a:r>
              <a:rPr lang="ja-JP" altLang="en-US" dirty="0" smtClean="0"/>
              <a:t>独居や日中独居等による介護者不在のために適切な介助が提供されていない場合。</a:t>
            </a:r>
          </a:p>
          <a:p>
            <a:pPr lvl="1" eaLnBrk="1" hangingPunct="1">
              <a:defRPr/>
            </a:pPr>
            <a:r>
              <a:rPr lang="ja-JP" altLang="en-US" dirty="0" smtClean="0"/>
              <a:t>介護放棄、介護抵抗のために適切な介助が提供されていない場合。 </a:t>
            </a:r>
          </a:p>
          <a:p>
            <a:pPr lvl="1" eaLnBrk="1" hangingPunct="1">
              <a:defRPr/>
            </a:pPr>
            <a:r>
              <a:rPr lang="ja-JP" altLang="en-US" dirty="0" smtClean="0"/>
              <a:t>介護者の心身の状態から介助が提供できない場合。</a:t>
            </a:r>
          </a:p>
          <a:p>
            <a:pPr lvl="1" eaLnBrk="1" hangingPunct="1">
              <a:defRPr/>
            </a:pPr>
            <a:r>
              <a:rPr lang="ja-JP" altLang="en-US" dirty="0" smtClean="0"/>
              <a:t>介護者による介助が、むしろ本人の自立を阻害しているよう</a:t>
            </a:r>
            <a:r>
              <a:rPr lang="ja-JP" altLang="en-US" smtClean="0"/>
              <a:t>な場合。</a:t>
            </a:r>
            <a:endParaRPr lang="ja-JP" altLang="en-US" dirty="0" smtClean="0"/>
          </a:p>
          <a:p>
            <a:pPr eaLnBrk="1" hangingPunct="1">
              <a:defRPr/>
            </a:pPr>
            <a:r>
              <a:rPr lang="ja-JP" altLang="en-US" i="1" u="sng" dirty="0" smtClean="0">
                <a:solidFill>
                  <a:srgbClr val="0033CC"/>
                </a:solidFill>
                <a:effectLst>
                  <a:outerShdw blurRad="38100" dist="38100" dir="2700000" algn="tl">
                    <a:srgbClr val="C0C0C0"/>
                  </a:outerShdw>
                </a:effectLst>
              </a:rPr>
              <a:t>など</a:t>
            </a:r>
            <a:r>
              <a:rPr lang="ja-JP" altLang="en-US" dirty="0" smtClean="0">
                <a:solidFill>
                  <a:srgbClr val="0033CC"/>
                </a:solidFill>
              </a:rPr>
              <a:t>対象者が不適切な状況に置かれていると</a:t>
            </a:r>
            <a:r>
              <a:rPr lang="ja-JP" altLang="en-US" i="1" u="sng" dirty="0" smtClean="0">
                <a:solidFill>
                  <a:srgbClr val="0033CC"/>
                </a:solidFill>
                <a:effectLst>
                  <a:outerShdw blurRad="38100" dist="38100" dir="2700000" algn="tl">
                    <a:srgbClr val="C0C0C0"/>
                  </a:outerShdw>
                </a:effectLst>
              </a:rPr>
              <a:t>認定調査員が判断する様々な状況</a:t>
            </a:r>
            <a:r>
              <a:rPr lang="ja-JP" altLang="en-US" dirty="0" smtClean="0">
                <a:solidFill>
                  <a:srgbClr val="0033CC"/>
                </a:solidFill>
              </a:rPr>
              <a:t>が想定される。</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ja-JP" altLang="en-US" sz="2800" dirty="0" smtClean="0"/>
              <a:t>「実際の介助の方法」が不適切な場合のポイント</a:t>
            </a:r>
          </a:p>
        </p:txBody>
      </p:sp>
      <p:graphicFrame>
        <p:nvGraphicFramePr>
          <p:cNvPr id="6" name="図表 5"/>
          <p:cNvGraphicFramePr/>
          <p:nvPr/>
        </p:nvGraphicFramePr>
        <p:xfrm>
          <a:off x="468313" y="1341438"/>
          <a:ext cx="8280400" cy="5516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dirty="0" smtClean="0"/>
              <a:t>特記事項の役割（審査会での活用）</a:t>
            </a:r>
          </a:p>
        </p:txBody>
      </p:sp>
      <p:sp>
        <p:nvSpPr>
          <p:cNvPr id="26627" name="Rectangle 3"/>
          <p:cNvSpPr>
            <a:spLocks noGrp="1" noChangeArrowheads="1"/>
          </p:cNvSpPr>
          <p:nvPr>
            <p:ph type="body" idx="1"/>
          </p:nvPr>
        </p:nvSpPr>
        <p:spPr>
          <a:xfrm>
            <a:off x="566738" y="1341438"/>
            <a:ext cx="8001000" cy="5040312"/>
          </a:xfrm>
        </p:spPr>
        <p:txBody>
          <a:bodyPr>
            <a:normAutofit fontScale="92500"/>
          </a:bodyPr>
          <a:lstStyle/>
          <a:p>
            <a:pPr eaLnBrk="1" hangingPunct="1">
              <a:lnSpc>
                <a:spcPct val="90000"/>
              </a:lnSpc>
            </a:pPr>
            <a:r>
              <a:rPr lang="ja-JP" altLang="en-US" dirty="0" smtClean="0"/>
              <a:t>適切な介助の評価</a:t>
            </a:r>
          </a:p>
          <a:p>
            <a:pPr lvl="1" eaLnBrk="1" hangingPunct="1">
              <a:lnSpc>
                <a:spcPct val="90000"/>
              </a:lnSpc>
            </a:pPr>
            <a:r>
              <a:rPr lang="ja-JP" altLang="en-US" dirty="0" smtClean="0"/>
              <a:t>認定調査員の「適切な介助」に関する判断について、特記事項をもとに確認・検討。</a:t>
            </a:r>
          </a:p>
          <a:p>
            <a:pPr lvl="1" eaLnBrk="1" hangingPunct="1">
              <a:lnSpc>
                <a:spcPct val="90000"/>
              </a:lnSpc>
            </a:pPr>
            <a:r>
              <a:rPr lang="ja-JP" altLang="en-US" dirty="0" smtClean="0"/>
              <a:t>必要が認められる場合は、一次判定修正を行う。</a:t>
            </a:r>
          </a:p>
          <a:p>
            <a:pPr eaLnBrk="1" hangingPunct="1">
              <a:lnSpc>
                <a:spcPct val="90000"/>
              </a:lnSpc>
            </a:pPr>
            <a:r>
              <a:rPr lang="ja-JP" altLang="en-US" dirty="0" smtClean="0"/>
              <a:t>具体的な介助の量の評価</a:t>
            </a:r>
          </a:p>
          <a:p>
            <a:pPr lvl="1" eaLnBrk="1" hangingPunct="1">
              <a:lnSpc>
                <a:spcPct val="90000"/>
              </a:lnSpc>
            </a:pPr>
            <a:r>
              <a:rPr lang="ja-JP" altLang="en-US" dirty="0" smtClean="0"/>
              <a:t>より介護の手間が「かかる」か「かからない」かの評価</a:t>
            </a:r>
          </a:p>
          <a:p>
            <a:pPr lvl="2" eaLnBrk="1" hangingPunct="1">
              <a:lnSpc>
                <a:spcPct val="90000"/>
              </a:lnSpc>
            </a:pPr>
            <a:r>
              <a:rPr lang="ja-JP" altLang="en-US" dirty="0" smtClean="0"/>
              <a:t>特記事項に記載された「実際の介助量」に関する記述を</a:t>
            </a:r>
            <a:r>
              <a:rPr lang="ja-JP" altLang="en-US" u="sng" dirty="0" smtClean="0"/>
              <a:t>具体的な「介護の手間」「頻度」</a:t>
            </a:r>
            <a:r>
              <a:rPr lang="ja-JP" altLang="en-US" dirty="0" smtClean="0"/>
              <a:t>などから、判断を行う。</a:t>
            </a:r>
          </a:p>
          <a:p>
            <a:pPr lvl="2" eaLnBrk="1" hangingPunct="1">
              <a:lnSpc>
                <a:spcPct val="90000"/>
              </a:lnSpc>
            </a:pPr>
            <a:r>
              <a:rPr lang="ja-JP" altLang="en-US" dirty="0" smtClean="0"/>
              <a:t>特記事項の記述をもとに、二次判定（介護の手間にかかる審査判定）を行う。</a:t>
            </a:r>
            <a:endParaRPr lang="en-US" altLang="ja-JP" dirty="0" smtClean="0"/>
          </a:p>
          <a:p>
            <a:pPr eaLnBrk="1" hangingPunct="1">
              <a:lnSpc>
                <a:spcPct val="90000"/>
              </a:lnSpc>
            </a:pPr>
            <a:r>
              <a:rPr lang="ja-JP" altLang="en-US" dirty="0" smtClean="0"/>
              <a:t>特記事項に隠れた介助</a:t>
            </a:r>
            <a:endParaRPr lang="en-US" altLang="ja-JP" dirty="0" smtClean="0"/>
          </a:p>
          <a:p>
            <a:pPr lvl="1" eaLnBrk="1" hangingPunct="1">
              <a:lnSpc>
                <a:spcPct val="90000"/>
              </a:lnSpc>
            </a:pPr>
            <a:r>
              <a:rPr lang="ja-JP" altLang="en-US" dirty="0" smtClean="0"/>
              <a:t>基本調査は選択されていないが、「介助」は存在する場合の特記事項</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lnSpc>
                <a:spcPct val="95000"/>
              </a:lnSpc>
            </a:pPr>
            <a:r>
              <a:rPr lang="ja-JP" altLang="en-US" sz="3500" dirty="0" smtClean="0"/>
              <a:t>介助の方法で留意すべき点（１）</a:t>
            </a:r>
          </a:p>
        </p:txBody>
      </p:sp>
      <p:sp>
        <p:nvSpPr>
          <p:cNvPr id="30723" name="Rectangle 3"/>
          <p:cNvSpPr>
            <a:spLocks noGrp="1" noChangeArrowheads="1"/>
          </p:cNvSpPr>
          <p:nvPr>
            <p:ph type="body" idx="1"/>
          </p:nvPr>
        </p:nvSpPr>
        <p:spPr>
          <a:xfrm>
            <a:off x="566738" y="1196975"/>
            <a:ext cx="8001000" cy="2735263"/>
          </a:xfrm>
        </p:spPr>
        <p:txBody>
          <a:bodyPr/>
          <a:lstStyle/>
          <a:p>
            <a:pPr eaLnBrk="1" hangingPunct="1"/>
            <a:r>
              <a:rPr lang="ja-JP" altLang="en-US" sz="2100" smtClean="0"/>
              <a:t>実際の介護の手間がある場合でも、頻度が少ない場合、「介助されていない」を選択することになるが、その場合でも、特記事項に、実際に行われている介護の手間に関する情報を記載することとなっている。</a:t>
            </a:r>
          </a:p>
          <a:p>
            <a:pPr eaLnBrk="1" hangingPunct="1"/>
            <a:r>
              <a:rPr lang="ja-JP" altLang="en-US" sz="2100" smtClean="0"/>
              <a:t>一次判定に反映されていない介護の手間が一定量生じているにも関わらず、特記事項に介護の手間に関する情報が記載されないと、介護認定審査会の二次判定で適切に評価を行うことができない。</a:t>
            </a:r>
          </a:p>
        </p:txBody>
      </p:sp>
      <p:sp>
        <p:nvSpPr>
          <p:cNvPr id="45" name="角丸四角形 44"/>
          <p:cNvSpPr/>
          <p:nvPr/>
        </p:nvSpPr>
        <p:spPr>
          <a:xfrm>
            <a:off x="1979613" y="4225925"/>
            <a:ext cx="1589087" cy="769938"/>
          </a:xfrm>
          <a:prstGeom prst="roundRect">
            <a:avLst/>
          </a:prstGeom>
          <a:solidFill>
            <a:srgbClr val="FFCC99">
              <a:alpha val="50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p>
        </p:txBody>
      </p:sp>
      <p:sp>
        <p:nvSpPr>
          <p:cNvPr id="30725" name="Rectangle 20"/>
          <p:cNvSpPr>
            <a:spLocks noChangeArrowheads="1"/>
          </p:cNvSpPr>
          <p:nvPr/>
        </p:nvSpPr>
        <p:spPr bwMode="auto">
          <a:xfrm>
            <a:off x="3738563" y="5354638"/>
            <a:ext cx="1809750" cy="682625"/>
          </a:xfrm>
          <a:prstGeom prst="rect">
            <a:avLst/>
          </a:prstGeom>
          <a:solidFill>
            <a:srgbClr val="CCFFFF"/>
          </a:solidFill>
          <a:ln w="9525">
            <a:solidFill>
              <a:srgbClr val="0000FF"/>
            </a:solidFill>
            <a:miter lim="800000"/>
            <a:headEnd/>
            <a:tailEnd/>
          </a:ln>
        </p:spPr>
        <p:txBody>
          <a:bodyPr wrap="none" anchor="ctr"/>
          <a:lstStyle/>
          <a:p>
            <a:pPr algn="ctr"/>
            <a:r>
              <a:rPr lang="ja-JP" altLang="en-US" sz="1200">
                <a:latin typeface="Arial" charset="0"/>
                <a:ea typeface="HG創英角ｺﾞｼｯｸUB" pitchFamily="49" charset="-128"/>
              </a:rPr>
              <a:t>週に３回程度の</a:t>
            </a:r>
          </a:p>
          <a:p>
            <a:pPr algn="ctr"/>
            <a:r>
              <a:rPr lang="ja-JP" altLang="en-US" sz="1200">
                <a:latin typeface="Arial" charset="0"/>
                <a:ea typeface="HG創英角ｺﾞｼｯｸUB" pitchFamily="49" charset="-128"/>
              </a:rPr>
              <a:t>失禁の掃除は</a:t>
            </a:r>
          </a:p>
          <a:p>
            <a:pPr algn="ctr"/>
            <a:r>
              <a:rPr lang="ja-JP" altLang="en-US" sz="1200">
                <a:latin typeface="Arial" charset="0"/>
                <a:ea typeface="HG創英角ｺﾞｼｯｸUB" pitchFamily="49" charset="-128"/>
              </a:rPr>
              <a:t>　　家族が行っている。</a:t>
            </a:r>
          </a:p>
        </p:txBody>
      </p:sp>
      <p:sp>
        <p:nvSpPr>
          <p:cNvPr id="17411" name="Rectangle 19"/>
          <p:cNvSpPr>
            <a:spLocks noChangeArrowheads="1"/>
          </p:cNvSpPr>
          <p:nvPr/>
        </p:nvSpPr>
        <p:spPr bwMode="auto">
          <a:xfrm>
            <a:off x="3738563" y="4529138"/>
            <a:ext cx="1809750" cy="731837"/>
          </a:xfrm>
          <a:prstGeom prst="rect">
            <a:avLst/>
          </a:prstGeom>
          <a:solidFill>
            <a:srgbClr val="CCFFFF"/>
          </a:solidFill>
          <a:ln w="9525">
            <a:solidFill>
              <a:srgbClr val="0000FF"/>
            </a:solidFill>
            <a:miter lim="800000"/>
            <a:headEnd/>
            <a:tailEnd/>
          </a:ln>
        </p:spPr>
        <p:txBody>
          <a:bodyPr wrap="none" anchor="ctr"/>
          <a:lstStyle/>
          <a:p>
            <a:pPr algn="ctr">
              <a:defRPr/>
            </a:pPr>
            <a:r>
              <a:rPr lang="ja-JP" altLang="en-US" sz="1200" dirty="0">
                <a:latin typeface="Arial" charset="0"/>
                <a:ea typeface="ＭＳ Ｐゴシック" charset="-128"/>
              </a:rPr>
              <a:t>頻度が少ないため</a:t>
            </a:r>
            <a:br>
              <a:rPr lang="ja-JP" altLang="en-US" sz="1200" dirty="0">
                <a:latin typeface="Arial" charset="0"/>
                <a:ea typeface="ＭＳ Ｐゴシック" charset="-128"/>
              </a:rPr>
            </a:br>
            <a:r>
              <a:rPr lang="ja-JP" altLang="en-US" sz="1200" dirty="0">
                <a:latin typeface="Arial" charset="0"/>
                <a:ea typeface="HG創英角ｺﾞｼｯｸUB" pitchFamily="49" charset="-128"/>
              </a:rPr>
              <a:t>「</a:t>
            </a:r>
            <a:r>
              <a:rPr lang="ja-JP" altLang="en-US" sz="1200" u="heavy" dirty="0">
                <a:uFill>
                  <a:solidFill>
                    <a:srgbClr val="FF0000"/>
                  </a:solidFill>
                </a:uFill>
                <a:latin typeface="Arial" charset="0"/>
                <a:ea typeface="HG創英角ｺﾞｼｯｸUB" pitchFamily="49" charset="-128"/>
              </a:rPr>
              <a:t>介助されていない</a:t>
            </a:r>
            <a:r>
              <a:rPr lang="ja-JP" altLang="en-US" sz="1200" dirty="0">
                <a:latin typeface="Arial" charset="0"/>
                <a:ea typeface="HG創英角ｺﾞｼｯｸUB" pitchFamily="49" charset="-128"/>
              </a:rPr>
              <a:t>」</a:t>
            </a:r>
            <a:br>
              <a:rPr lang="ja-JP" altLang="en-US" sz="1200" dirty="0">
                <a:latin typeface="Arial" charset="0"/>
                <a:ea typeface="HG創英角ｺﾞｼｯｸUB" pitchFamily="49" charset="-128"/>
              </a:rPr>
            </a:br>
            <a:r>
              <a:rPr lang="ja-JP" altLang="en-US" sz="1200" dirty="0">
                <a:latin typeface="Arial" charset="0"/>
                <a:ea typeface="ＭＳ Ｐゴシック" charset="-128"/>
              </a:rPr>
              <a:t>を選択</a:t>
            </a:r>
          </a:p>
        </p:txBody>
      </p:sp>
      <p:sp>
        <p:nvSpPr>
          <p:cNvPr id="30727" name="Rectangle 12"/>
          <p:cNvSpPr>
            <a:spLocks noChangeArrowheads="1"/>
          </p:cNvSpPr>
          <p:nvPr/>
        </p:nvSpPr>
        <p:spPr bwMode="auto">
          <a:xfrm>
            <a:off x="212725" y="4737100"/>
            <a:ext cx="1657350" cy="860425"/>
          </a:xfrm>
          <a:prstGeom prst="rect">
            <a:avLst/>
          </a:prstGeom>
          <a:solidFill>
            <a:srgbClr val="CCFFCC"/>
          </a:solidFill>
          <a:ln w="9525">
            <a:solidFill>
              <a:srgbClr val="00B050"/>
            </a:solidFill>
            <a:miter lim="800000"/>
            <a:headEnd/>
            <a:tailEnd/>
          </a:ln>
        </p:spPr>
        <p:txBody>
          <a:bodyPr wrap="none" anchor="ctr"/>
          <a:lstStyle/>
          <a:p>
            <a:r>
              <a:rPr lang="en-US" altLang="ja-JP" sz="1200">
                <a:latin typeface="Arial" charset="0"/>
              </a:rPr>
              <a:t>● </a:t>
            </a:r>
            <a:r>
              <a:rPr lang="ja-JP" altLang="en-US" sz="1200">
                <a:latin typeface="Arial" charset="0"/>
              </a:rPr>
              <a:t>排尿の介助はない。</a:t>
            </a:r>
          </a:p>
          <a:p>
            <a:r>
              <a:rPr lang="ja-JP" altLang="en-US" sz="1200">
                <a:latin typeface="Arial" charset="0"/>
              </a:rPr>
              <a:t>● 週</a:t>
            </a:r>
            <a:r>
              <a:rPr lang="en-US" altLang="ja-JP" sz="1200">
                <a:latin typeface="Arial" charset="0"/>
              </a:rPr>
              <a:t>3</a:t>
            </a:r>
            <a:r>
              <a:rPr lang="ja-JP" altLang="en-US" sz="1200">
                <a:latin typeface="Arial" charset="0"/>
              </a:rPr>
              <a:t>回程度失禁あり。</a:t>
            </a:r>
          </a:p>
          <a:p>
            <a:r>
              <a:rPr lang="ja-JP" altLang="en-US" sz="1200">
                <a:latin typeface="Arial" charset="0"/>
              </a:rPr>
              <a:t>● 掃除は家族が行う。</a:t>
            </a:r>
          </a:p>
        </p:txBody>
      </p:sp>
      <p:sp>
        <p:nvSpPr>
          <p:cNvPr id="35" name="角丸四角形 34"/>
          <p:cNvSpPr/>
          <p:nvPr/>
        </p:nvSpPr>
        <p:spPr>
          <a:xfrm>
            <a:off x="165100" y="4041775"/>
            <a:ext cx="1600200" cy="274638"/>
          </a:xfrm>
          <a:prstGeom prst="roundRect">
            <a:avLst/>
          </a:prstGeom>
          <a:solidFill>
            <a:srgbClr val="FFCC99">
              <a:alpha val="50196"/>
            </a:srgb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rPr>
              <a:t>「</a:t>
            </a:r>
            <a:r>
              <a:rPr lang="en-US" altLang="ja-JP" sz="1400" b="1" dirty="0">
                <a:solidFill>
                  <a:schemeClr val="tx1"/>
                </a:solidFill>
              </a:rPr>
              <a:t>2-5</a:t>
            </a:r>
            <a:r>
              <a:rPr lang="ja-JP" altLang="en-US" sz="1400" b="1" dirty="0">
                <a:solidFill>
                  <a:schemeClr val="tx1"/>
                </a:solidFill>
              </a:rPr>
              <a:t>排尿」の例 </a:t>
            </a:r>
            <a:endParaRPr lang="en-US" altLang="ja-JP" sz="1400" b="1" dirty="0">
              <a:solidFill>
                <a:schemeClr val="tx1"/>
              </a:solidFill>
            </a:endParaRPr>
          </a:p>
        </p:txBody>
      </p:sp>
      <p:sp>
        <p:nvSpPr>
          <p:cNvPr id="30729" name="AutoShape 11"/>
          <p:cNvSpPr>
            <a:spLocks noChangeArrowheads="1"/>
          </p:cNvSpPr>
          <p:nvPr/>
        </p:nvSpPr>
        <p:spPr bwMode="auto">
          <a:xfrm>
            <a:off x="398463" y="4470400"/>
            <a:ext cx="1243012" cy="292100"/>
          </a:xfrm>
          <a:prstGeom prst="roundRect">
            <a:avLst>
              <a:gd name="adj" fmla="val 16667"/>
            </a:avLst>
          </a:prstGeom>
          <a:noFill/>
          <a:ln w="9525">
            <a:noFill/>
            <a:round/>
            <a:headEnd/>
            <a:tailEnd/>
          </a:ln>
        </p:spPr>
        <p:txBody>
          <a:bodyPr wrap="none" anchor="ctr"/>
          <a:lstStyle/>
          <a:p>
            <a:pPr algn="ctr"/>
            <a:r>
              <a:rPr lang="ja-JP" altLang="en-US" sz="1400">
                <a:solidFill>
                  <a:srgbClr val="006600"/>
                </a:solidFill>
                <a:latin typeface="Arial" charset="0"/>
                <a:ea typeface="HG創英角ｺﾞｼｯｸUB" pitchFamily="49" charset="-128"/>
              </a:rPr>
              <a:t>対象者の状況</a:t>
            </a:r>
          </a:p>
        </p:txBody>
      </p:sp>
      <p:sp>
        <p:nvSpPr>
          <p:cNvPr id="30730" name="AutoShape 14"/>
          <p:cNvSpPr>
            <a:spLocks noChangeArrowheads="1"/>
          </p:cNvSpPr>
          <p:nvPr/>
        </p:nvSpPr>
        <p:spPr bwMode="auto">
          <a:xfrm>
            <a:off x="2138363" y="4046538"/>
            <a:ext cx="1243012" cy="182562"/>
          </a:xfrm>
          <a:prstGeom prst="roundRect">
            <a:avLst>
              <a:gd name="adj" fmla="val 16667"/>
            </a:avLst>
          </a:prstGeom>
          <a:noFill/>
          <a:ln w="9525">
            <a:noFill/>
            <a:round/>
            <a:headEnd/>
            <a:tailEnd/>
          </a:ln>
        </p:spPr>
        <p:txBody>
          <a:bodyPr wrap="none" anchor="ctr"/>
          <a:lstStyle/>
          <a:p>
            <a:pPr algn="ctr"/>
            <a:r>
              <a:rPr lang="ja-JP" altLang="en-US" sz="1400">
                <a:solidFill>
                  <a:srgbClr val="FF3300"/>
                </a:solidFill>
                <a:latin typeface="Arial" charset="0"/>
                <a:ea typeface="HG創英角ｺﾞｼｯｸUB" pitchFamily="49" charset="-128"/>
              </a:rPr>
              <a:t>選択の基準</a:t>
            </a:r>
          </a:p>
        </p:txBody>
      </p:sp>
      <p:sp>
        <p:nvSpPr>
          <p:cNvPr id="30731" name="AutoShape 16"/>
          <p:cNvSpPr>
            <a:spLocks noChangeArrowheads="1"/>
          </p:cNvSpPr>
          <p:nvPr/>
        </p:nvSpPr>
        <p:spPr bwMode="auto">
          <a:xfrm>
            <a:off x="3594100" y="4619625"/>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選択</a:t>
            </a:r>
          </a:p>
        </p:txBody>
      </p:sp>
      <p:sp>
        <p:nvSpPr>
          <p:cNvPr id="30732" name="AutoShape 17"/>
          <p:cNvSpPr>
            <a:spLocks noChangeArrowheads="1"/>
          </p:cNvSpPr>
          <p:nvPr/>
        </p:nvSpPr>
        <p:spPr bwMode="auto">
          <a:xfrm>
            <a:off x="3606800" y="537368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特記</a:t>
            </a:r>
          </a:p>
        </p:txBody>
      </p:sp>
      <p:sp>
        <p:nvSpPr>
          <p:cNvPr id="30733" name="AutoShape 26"/>
          <p:cNvSpPr>
            <a:spLocks noChangeArrowheads="1"/>
          </p:cNvSpPr>
          <p:nvPr/>
        </p:nvSpPr>
        <p:spPr bwMode="auto">
          <a:xfrm>
            <a:off x="3792538" y="4229100"/>
            <a:ext cx="1790700" cy="292100"/>
          </a:xfrm>
          <a:prstGeom prst="roundRect">
            <a:avLst>
              <a:gd name="adj" fmla="val 16667"/>
            </a:avLst>
          </a:prstGeom>
          <a:noFill/>
          <a:ln w="9525">
            <a:noFill/>
            <a:round/>
            <a:headEnd/>
            <a:tailEnd/>
          </a:ln>
        </p:spPr>
        <p:txBody>
          <a:bodyPr wrap="none" anchor="ctr"/>
          <a:lstStyle/>
          <a:p>
            <a:pPr algn="ctr"/>
            <a:r>
              <a:rPr lang="ja-JP" altLang="en-US" sz="1400">
                <a:solidFill>
                  <a:schemeClr val="accent2"/>
                </a:solidFill>
                <a:latin typeface="Arial" charset="0"/>
                <a:ea typeface="HG創英角ｺﾞｼｯｸUB" pitchFamily="49" charset="-128"/>
              </a:rPr>
              <a:t>認定調査票</a:t>
            </a:r>
          </a:p>
        </p:txBody>
      </p:sp>
      <p:sp>
        <p:nvSpPr>
          <p:cNvPr id="30734" name="AutoShape 27"/>
          <p:cNvSpPr>
            <a:spLocks noChangeArrowheads="1"/>
          </p:cNvSpPr>
          <p:nvPr/>
        </p:nvSpPr>
        <p:spPr bwMode="auto">
          <a:xfrm>
            <a:off x="3530600" y="5302250"/>
            <a:ext cx="2116138" cy="822325"/>
          </a:xfrm>
          <a:prstGeom prst="roundRect">
            <a:avLst>
              <a:gd name="adj" fmla="val 16667"/>
            </a:avLst>
          </a:prstGeom>
          <a:noFill/>
          <a:ln w="28575">
            <a:solidFill>
              <a:srgbClr val="FF6600"/>
            </a:solidFill>
            <a:prstDash val="sysDot"/>
            <a:round/>
            <a:headEnd/>
            <a:tailEnd/>
          </a:ln>
        </p:spPr>
        <p:txBody>
          <a:bodyPr wrap="none" anchor="ctr"/>
          <a:lstStyle/>
          <a:p>
            <a:endParaRPr lang="ja-JP" altLang="ja-JP" sz="1800">
              <a:latin typeface="Arial" charset="0"/>
            </a:endParaRPr>
          </a:p>
        </p:txBody>
      </p:sp>
      <p:sp>
        <p:nvSpPr>
          <p:cNvPr id="29" name="右矢印 28"/>
          <p:cNvSpPr/>
          <p:nvPr/>
        </p:nvSpPr>
        <p:spPr>
          <a:xfrm>
            <a:off x="2095500" y="5106988"/>
            <a:ext cx="1147763" cy="3571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36" name="右矢印 35"/>
          <p:cNvSpPr/>
          <p:nvPr/>
        </p:nvSpPr>
        <p:spPr>
          <a:xfrm>
            <a:off x="5681663" y="4714875"/>
            <a:ext cx="790575"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37" name="角丸四角形 36"/>
          <p:cNvSpPr/>
          <p:nvPr/>
        </p:nvSpPr>
        <p:spPr>
          <a:xfrm>
            <a:off x="6589713" y="4238625"/>
            <a:ext cx="476250"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一次判定</a:t>
            </a:r>
          </a:p>
        </p:txBody>
      </p:sp>
      <p:sp>
        <p:nvSpPr>
          <p:cNvPr id="38" name="角丸四角形 37"/>
          <p:cNvSpPr/>
          <p:nvPr/>
        </p:nvSpPr>
        <p:spPr>
          <a:xfrm>
            <a:off x="8385175" y="4225925"/>
            <a:ext cx="477838"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二次判定</a:t>
            </a:r>
          </a:p>
        </p:txBody>
      </p:sp>
      <p:sp>
        <p:nvSpPr>
          <p:cNvPr id="39" name="右矢印 38"/>
          <p:cNvSpPr/>
          <p:nvPr/>
        </p:nvSpPr>
        <p:spPr>
          <a:xfrm>
            <a:off x="7389813" y="4702175"/>
            <a:ext cx="792162"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41" name="曲折矢印 40"/>
          <p:cNvSpPr>
            <a:spLocks noChangeArrowheads="1"/>
          </p:cNvSpPr>
          <p:nvPr/>
        </p:nvSpPr>
        <p:spPr bwMode="auto">
          <a:xfrm rot="5400000" flipH="1">
            <a:off x="6527800" y="4356100"/>
            <a:ext cx="654050" cy="2222500"/>
          </a:xfrm>
          <a:custGeom>
            <a:avLst/>
            <a:gdLst>
              <a:gd name="T0" fmla="*/ 490127 w 653503"/>
              <a:gd name="T1" fmla="*/ 0 h 2222575"/>
              <a:gd name="T2" fmla="*/ 490127 w 653503"/>
              <a:gd name="T3" fmla="*/ 326752 h 2222575"/>
              <a:gd name="T4" fmla="*/ 81688 w 653503"/>
              <a:gd name="T5" fmla="*/ 2222575 h 2222575"/>
              <a:gd name="T6" fmla="*/ 653503 w 653503"/>
              <a:gd name="T7" fmla="*/ 163376 h 2222575"/>
              <a:gd name="T8" fmla="*/ 17694720 60000 65536"/>
              <a:gd name="T9" fmla="*/ 5898240 60000 65536"/>
              <a:gd name="T10" fmla="*/ 5898240 60000 65536"/>
              <a:gd name="T11" fmla="*/ 0 60000 65536"/>
              <a:gd name="T12" fmla="*/ 0 w 653503"/>
              <a:gd name="T13" fmla="*/ 0 h 2222575"/>
              <a:gd name="T14" fmla="*/ 653503 w 653503"/>
              <a:gd name="T15" fmla="*/ 2222575 h 2222575"/>
            </a:gdLst>
            <a:ahLst/>
            <a:cxnLst>
              <a:cxn ang="T8">
                <a:pos x="T0" y="T1"/>
              </a:cxn>
              <a:cxn ang="T9">
                <a:pos x="T2" y="T3"/>
              </a:cxn>
              <a:cxn ang="T10">
                <a:pos x="T4" y="T5"/>
              </a:cxn>
              <a:cxn ang="T11">
                <a:pos x="T6" y="T7"/>
              </a:cxn>
            </a:cxnLst>
            <a:rect l="T12" t="T13" r="T14" b="T15"/>
            <a:pathLst>
              <a:path w="653503" h="2222575">
                <a:moveTo>
                  <a:pt x="0" y="2222575"/>
                </a:moveTo>
                <a:lnTo>
                  <a:pt x="0" y="367595"/>
                </a:lnTo>
                <a:cubicBezTo>
                  <a:pt x="0" y="209692"/>
                  <a:pt x="128005" y="81687"/>
                  <a:pt x="285907" y="81687"/>
                </a:cubicBezTo>
                <a:lnTo>
                  <a:pt x="490127" y="81688"/>
                </a:lnTo>
                <a:lnTo>
                  <a:pt x="490127" y="0"/>
                </a:lnTo>
                <a:lnTo>
                  <a:pt x="653503" y="163376"/>
                </a:lnTo>
                <a:lnTo>
                  <a:pt x="490127" y="326752"/>
                </a:lnTo>
                <a:lnTo>
                  <a:pt x="490127" y="245064"/>
                </a:lnTo>
                <a:lnTo>
                  <a:pt x="285908" y="245064"/>
                </a:lnTo>
                <a:lnTo>
                  <a:pt x="285907" y="245064"/>
                </a:lnTo>
                <a:cubicBezTo>
                  <a:pt x="218235" y="245064"/>
                  <a:pt x="163376" y="299923"/>
                  <a:pt x="163376" y="367595"/>
                </a:cubicBezTo>
                <a:lnTo>
                  <a:pt x="163376" y="2222575"/>
                </a:lnTo>
                <a:close/>
              </a:path>
            </a:pathLst>
          </a:custGeom>
          <a:solidFill>
            <a:srgbClr val="99CC00"/>
          </a:solidFill>
          <a:ln w="12700" algn="ctr">
            <a:solidFill>
              <a:srgbClr val="00FF99"/>
            </a:solidFill>
            <a:miter lim="800000"/>
            <a:headEnd/>
            <a:tailEnd/>
          </a:ln>
        </p:spPr>
        <p:txBody>
          <a:bodyPr rot="10800000" vert="eaVert" anchor="ctr"/>
          <a:lstStyle/>
          <a:p>
            <a:pPr algn="ctr">
              <a:defRPr/>
            </a:pPr>
            <a:endParaRPr lang="ja-JP" altLang="en-US" sz="1800" dirty="0">
              <a:latin typeface="+mn-lt"/>
              <a:ea typeface="+mn-ea"/>
            </a:endParaRPr>
          </a:p>
        </p:txBody>
      </p:sp>
      <p:sp>
        <p:nvSpPr>
          <p:cNvPr id="42" name="フローチャート : 代替処理 41"/>
          <p:cNvSpPr/>
          <p:nvPr/>
        </p:nvSpPr>
        <p:spPr>
          <a:xfrm>
            <a:off x="6667500" y="5551488"/>
            <a:ext cx="388938" cy="379412"/>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5400">
                <a:solidFill>
                  <a:srgbClr val="FF0000"/>
                </a:solidFill>
                <a:latin typeface="Arial" charset="0"/>
              </a:rPr>
              <a:t>×</a:t>
            </a:r>
          </a:p>
        </p:txBody>
      </p:sp>
      <p:sp>
        <p:nvSpPr>
          <p:cNvPr id="43" name="フローチャート : 代替処理 42"/>
          <p:cNvSpPr/>
          <p:nvPr/>
        </p:nvSpPr>
        <p:spPr>
          <a:xfrm>
            <a:off x="3563938" y="6105525"/>
            <a:ext cx="2782887" cy="282575"/>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記載されていない場合が多い</a:t>
            </a:r>
          </a:p>
        </p:txBody>
      </p:sp>
      <p:sp>
        <p:nvSpPr>
          <p:cNvPr id="44" name="フローチャート : 代替処理 43"/>
          <p:cNvSpPr/>
          <p:nvPr/>
        </p:nvSpPr>
        <p:spPr>
          <a:xfrm>
            <a:off x="7208838" y="5753100"/>
            <a:ext cx="1443037" cy="771525"/>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二次判定で、</a:t>
            </a:r>
            <a:endParaRPr lang="en-US" altLang="ja-JP" sz="1400" b="1" dirty="0">
              <a:solidFill>
                <a:srgbClr val="FF0000"/>
              </a:solidFill>
            </a:endParaRPr>
          </a:p>
          <a:p>
            <a:pPr algn="ctr">
              <a:defRPr/>
            </a:pPr>
            <a:r>
              <a:rPr lang="ja-JP" altLang="en-US" sz="1400" b="1" dirty="0">
                <a:solidFill>
                  <a:srgbClr val="FF0000"/>
                </a:solidFill>
              </a:rPr>
              <a:t>介護の手間を考慮できない</a:t>
            </a:r>
          </a:p>
        </p:txBody>
      </p:sp>
      <p:sp>
        <p:nvSpPr>
          <p:cNvPr id="30744" name="Rectangle 13"/>
          <p:cNvSpPr>
            <a:spLocks noChangeArrowheads="1"/>
          </p:cNvSpPr>
          <p:nvPr/>
        </p:nvSpPr>
        <p:spPr bwMode="auto">
          <a:xfrm>
            <a:off x="1954213" y="4276725"/>
            <a:ext cx="1597025" cy="646113"/>
          </a:xfrm>
          <a:prstGeom prst="rect">
            <a:avLst/>
          </a:prstGeom>
          <a:noFill/>
          <a:ln w="0">
            <a:noFill/>
            <a:prstDash val="dash"/>
            <a:miter lim="800000"/>
            <a:headEnd/>
            <a:tailEnd/>
          </a:ln>
        </p:spPr>
        <p:txBody>
          <a:bodyPr wrap="none" anchor="ctr"/>
          <a:lstStyle/>
          <a:p>
            <a:r>
              <a:rPr lang="en-US" altLang="ja-JP" sz="1200">
                <a:latin typeface="Arial" charset="0"/>
              </a:rPr>
              <a:t>● </a:t>
            </a:r>
            <a:r>
              <a:rPr lang="ja-JP" altLang="en-US" sz="1200">
                <a:latin typeface="Arial" charset="0"/>
              </a:rPr>
              <a:t>実際の介助で選択。</a:t>
            </a:r>
          </a:p>
          <a:p>
            <a:r>
              <a:rPr lang="ja-JP" altLang="en-US" sz="1200">
                <a:latin typeface="Arial" charset="0"/>
              </a:rPr>
              <a:t>● 頻回な状況で選択。</a:t>
            </a:r>
          </a:p>
          <a:p>
            <a:r>
              <a:rPr lang="ja-JP" altLang="en-US" sz="1200">
                <a:latin typeface="Arial" charset="0"/>
              </a:rPr>
              <a:t>● 手間は特記事項。</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ja-JP" altLang="en-US" sz="3600" dirty="0" smtClean="0"/>
              <a:t>介助の方法で留意すべき点（２）</a:t>
            </a:r>
          </a:p>
        </p:txBody>
      </p:sp>
      <p:sp>
        <p:nvSpPr>
          <p:cNvPr id="28" name="角丸四角形 27"/>
          <p:cNvSpPr/>
          <p:nvPr/>
        </p:nvSpPr>
        <p:spPr>
          <a:xfrm>
            <a:off x="1804988" y="2054225"/>
            <a:ext cx="1720850" cy="830263"/>
          </a:xfrm>
          <a:prstGeom prst="roundRect">
            <a:avLst/>
          </a:prstGeom>
          <a:solidFill>
            <a:srgbClr val="FFCC99">
              <a:alpha val="50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rPr>
              <a:t>● 実際の介助で選択。</a:t>
            </a:r>
          </a:p>
          <a:p>
            <a:pPr>
              <a:defRPr/>
            </a:pPr>
            <a:r>
              <a:rPr lang="ja-JP" altLang="en-US" sz="1200" dirty="0">
                <a:solidFill>
                  <a:schemeClr val="tx1"/>
                </a:solidFill>
              </a:rPr>
              <a:t>● </a:t>
            </a:r>
            <a:r>
              <a:rPr lang="ja-JP" altLang="en-US" sz="1200" u="heavy" dirty="0">
                <a:solidFill>
                  <a:schemeClr val="tx1"/>
                </a:solidFill>
                <a:uFill>
                  <a:solidFill>
                    <a:srgbClr val="FF0000"/>
                  </a:solidFill>
                </a:uFill>
              </a:rPr>
              <a:t>外出は選択基準に</a:t>
            </a:r>
            <a:endParaRPr lang="en-US" altLang="ja-JP" sz="1200" u="heavy" dirty="0">
              <a:solidFill>
                <a:schemeClr val="tx1"/>
              </a:solidFill>
              <a:uFill>
                <a:solidFill>
                  <a:srgbClr val="FF0000"/>
                </a:solidFill>
              </a:uFill>
            </a:endParaRPr>
          </a:p>
          <a:p>
            <a:pPr>
              <a:defRPr/>
            </a:pPr>
            <a:r>
              <a:rPr lang="ja-JP" altLang="en-US" sz="1200" dirty="0">
                <a:solidFill>
                  <a:schemeClr val="tx1"/>
                </a:solidFill>
                <a:uFill>
                  <a:solidFill>
                    <a:srgbClr val="FF0000"/>
                  </a:solidFill>
                </a:uFill>
              </a:rPr>
              <a:t>　</a:t>
            </a:r>
            <a:r>
              <a:rPr lang="ja-JP" altLang="en-US" sz="1200" u="heavy" dirty="0">
                <a:solidFill>
                  <a:schemeClr val="tx1"/>
                </a:solidFill>
                <a:uFill>
                  <a:solidFill>
                    <a:srgbClr val="FF0000"/>
                  </a:solidFill>
                </a:uFill>
              </a:rPr>
              <a:t>含まない</a:t>
            </a:r>
            <a:endParaRPr lang="en-US" altLang="ja-JP" sz="1200" u="heavy" dirty="0">
              <a:solidFill>
                <a:schemeClr val="tx1"/>
              </a:solidFill>
              <a:uFill>
                <a:solidFill>
                  <a:srgbClr val="FF0000"/>
                </a:solidFill>
              </a:uFill>
            </a:endParaRPr>
          </a:p>
          <a:p>
            <a:pPr>
              <a:defRPr/>
            </a:pPr>
            <a:r>
              <a:rPr lang="ja-JP" altLang="en-US" sz="1200" dirty="0">
                <a:solidFill>
                  <a:schemeClr val="tx1"/>
                </a:solidFill>
              </a:rPr>
              <a:t>●手間は特記事項。</a:t>
            </a:r>
            <a:endParaRPr lang="ja-JP" altLang="en-US" sz="1800" dirty="0"/>
          </a:p>
        </p:txBody>
      </p:sp>
      <p:sp>
        <p:nvSpPr>
          <p:cNvPr id="31749" name="Rectangle 20"/>
          <p:cNvSpPr>
            <a:spLocks noChangeArrowheads="1"/>
          </p:cNvSpPr>
          <p:nvPr/>
        </p:nvSpPr>
        <p:spPr bwMode="auto">
          <a:xfrm>
            <a:off x="3695700" y="2833688"/>
            <a:ext cx="1935163" cy="684212"/>
          </a:xfrm>
          <a:prstGeom prst="rect">
            <a:avLst/>
          </a:prstGeom>
          <a:solidFill>
            <a:srgbClr val="CCFFFF"/>
          </a:solidFill>
          <a:ln w="9525">
            <a:solidFill>
              <a:srgbClr val="0000FF"/>
            </a:solidFill>
            <a:miter lim="800000"/>
            <a:headEnd/>
            <a:tailEnd/>
          </a:ln>
        </p:spPr>
        <p:txBody>
          <a:bodyPr wrap="none" anchor="ctr"/>
          <a:lstStyle/>
          <a:p>
            <a:pPr algn="ctr"/>
            <a:r>
              <a:rPr lang="ja-JP" altLang="en-US" sz="1200">
                <a:latin typeface="Arial" charset="0"/>
                <a:ea typeface="HG創英角ｺﾞｼｯｸUB" pitchFamily="49" charset="-128"/>
              </a:rPr>
              <a:t>週に２回の通院外出時</a:t>
            </a:r>
          </a:p>
          <a:p>
            <a:pPr algn="ctr"/>
            <a:r>
              <a:rPr lang="ja-JP" altLang="en-US" sz="1200">
                <a:latin typeface="Arial" charset="0"/>
                <a:ea typeface="HG創英角ｺﾞｼｯｸUB" pitchFamily="49" charset="-128"/>
              </a:rPr>
              <a:t>の移動における家族の</a:t>
            </a:r>
          </a:p>
          <a:p>
            <a:pPr algn="ctr"/>
            <a:r>
              <a:rPr lang="ja-JP" altLang="en-US" sz="1200">
                <a:latin typeface="Arial" charset="0"/>
                <a:ea typeface="HG創英角ｺﾞｼｯｸUB" pitchFamily="49" charset="-128"/>
              </a:rPr>
              <a:t>　　手引き歩行、車送迎。</a:t>
            </a:r>
          </a:p>
        </p:txBody>
      </p:sp>
      <p:sp>
        <p:nvSpPr>
          <p:cNvPr id="36" name="Rectangle 19"/>
          <p:cNvSpPr>
            <a:spLocks noChangeArrowheads="1"/>
          </p:cNvSpPr>
          <p:nvPr/>
        </p:nvSpPr>
        <p:spPr bwMode="auto">
          <a:xfrm>
            <a:off x="3695700" y="2008188"/>
            <a:ext cx="1995488" cy="731837"/>
          </a:xfrm>
          <a:prstGeom prst="rect">
            <a:avLst/>
          </a:prstGeom>
          <a:solidFill>
            <a:srgbClr val="CCFFFF"/>
          </a:solidFill>
          <a:ln w="9525">
            <a:solidFill>
              <a:srgbClr val="0000FF"/>
            </a:solidFill>
            <a:miter lim="800000"/>
            <a:headEnd/>
            <a:tailEnd/>
          </a:ln>
        </p:spPr>
        <p:txBody>
          <a:bodyPr wrap="none" anchor="ctr"/>
          <a:lstStyle/>
          <a:p>
            <a:pPr algn="ctr">
              <a:defRPr/>
            </a:pPr>
            <a:r>
              <a:rPr lang="ja-JP" altLang="en-US" sz="1200" dirty="0">
                <a:latin typeface="Arial" charset="0"/>
                <a:ea typeface="ＭＳ Ｐゴシック" charset="-128"/>
              </a:rPr>
              <a:t>室内は自力移動なので</a:t>
            </a:r>
            <a:br>
              <a:rPr lang="ja-JP" altLang="en-US" sz="1200" dirty="0">
                <a:latin typeface="Arial" charset="0"/>
                <a:ea typeface="ＭＳ Ｐゴシック" charset="-128"/>
              </a:rPr>
            </a:br>
            <a:r>
              <a:rPr lang="ja-JP" altLang="en-US" sz="1200" dirty="0">
                <a:latin typeface="Arial" charset="0"/>
                <a:ea typeface="HG創英角ｺﾞｼｯｸUB" pitchFamily="49" charset="-128"/>
              </a:rPr>
              <a:t>「</a:t>
            </a:r>
            <a:r>
              <a:rPr lang="ja-JP" altLang="en-US" sz="1200" u="heavy" dirty="0">
                <a:uFill>
                  <a:solidFill>
                    <a:srgbClr val="FF0000"/>
                  </a:solidFill>
                </a:uFill>
                <a:latin typeface="Arial" charset="0"/>
                <a:ea typeface="HG創英角ｺﾞｼｯｸUB" pitchFamily="49" charset="-128"/>
              </a:rPr>
              <a:t>介助されていない</a:t>
            </a:r>
            <a:r>
              <a:rPr lang="ja-JP" altLang="en-US" sz="1200" dirty="0">
                <a:latin typeface="Arial" charset="0"/>
                <a:ea typeface="HG創英角ｺﾞｼｯｸUB" pitchFamily="49" charset="-128"/>
              </a:rPr>
              <a:t>」</a:t>
            </a:r>
            <a:br>
              <a:rPr lang="ja-JP" altLang="en-US" sz="1200" dirty="0">
                <a:latin typeface="Arial" charset="0"/>
                <a:ea typeface="HG創英角ｺﾞｼｯｸUB" pitchFamily="49" charset="-128"/>
              </a:rPr>
            </a:br>
            <a:r>
              <a:rPr lang="ja-JP" altLang="en-US" sz="1200" dirty="0">
                <a:latin typeface="Arial" charset="0"/>
                <a:ea typeface="ＭＳ Ｐゴシック" charset="-128"/>
              </a:rPr>
              <a:t>を選択</a:t>
            </a:r>
          </a:p>
        </p:txBody>
      </p:sp>
      <p:sp>
        <p:nvSpPr>
          <p:cNvPr id="37" name="Rectangle 12"/>
          <p:cNvSpPr>
            <a:spLocks noChangeArrowheads="1"/>
          </p:cNvSpPr>
          <p:nvPr/>
        </p:nvSpPr>
        <p:spPr bwMode="auto">
          <a:xfrm>
            <a:off x="73025" y="2241550"/>
            <a:ext cx="1657350" cy="1052513"/>
          </a:xfrm>
          <a:prstGeom prst="rect">
            <a:avLst/>
          </a:prstGeom>
          <a:solidFill>
            <a:srgbClr val="CCFFCC"/>
          </a:solidFill>
          <a:ln w="9525">
            <a:solidFill>
              <a:srgbClr val="00B050"/>
            </a:solidFill>
            <a:miter lim="800000"/>
            <a:headEnd/>
            <a:tailEnd/>
          </a:ln>
        </p:spPr>
        <p:txBody>
          <a:bodyPr wrap="none" anchor="ctr"/>
          <a:lstStyle/>
          <a:p>
            <a:pPr>
              <a:defRPr/>
            </a:pPr>
            <a:r>
              <a:rPr lang="ja-JP" altLang="en-US" sz="1200" dirty="0">
                <a:latin typeface="Arial" charset="0"/>
                <a:ea typeface="ＭＳ Ｐゴシック" charset="-128"/>
              </a:rPr>
              <a:t>● 室内自力移動。</a:t>
            </a:r>
          </a:p>
          <a:p>
            <a:pPr>
              <a:defRPr/>
            </a:pPr>
            <a:r>
              <a:rPr lang="ja-JP" altLang="en-US" sz="1200" dirty="0">
                <a:latin typeface="Arial" charset="0"/>
                <a:ea typeface="ＭＳ Ｐゴシック" charset="-128"/>
              </a:rPr>
              <a:t>● </a:t>
            </a:r>
            <a:r>
              <a:rPr lang="ja-JP" altLang="en-US" sz="1200" u="heavy" dirty="0">
                <a:uFill>
                  <a:solidFill>
                    <a:srgbClr val="FF0000"/>
                  </a:solidFill>
                </a:uFill>
                <a:latin typeface="Arial" charset="0"/>
                <a:ea typeface="ＭＳ Ｐゴシック" charset="-128"/>
              </a:rPr>
              <a:t>通院外出時</a:t>
            </a:r>
            <a:r>
              <a:rPr lang="ja-JP" altLang="en-US" sz="1200" dirty="0">
                <a:latin typeface="Arial" charset="0"/>
                <a:ea typeface="ＭＳ Ｐゴシック" charset="-128"/>
              </a:rPr>
              <a:t>は一部</a:t>
            </a:r>
            <a:br>
              <a:rPr lang="ja-JP" altLang="en-US" sz="1200" dirty="0">
                <a:latin typeface="Arial" charset="0"/>
                <a:ea typeface="ＭＳ Ｐゴシック" charset="-128"/>
              </a:rPr>
            </a:br>
            <a:r>
              <a:rPr lang="ja-JP" altLang="en-US" sz="1200" dirty="0">
                <a:latin typeface="Arial" charset="0"/>
                <a:ea typeface="ＭＳ Ｐゴシック" charset="-128"/>
              </a:rPr>
              <a:t>　　介助あり、</a:t>
            </a:r>
            <a:r>
              <a:rPr lang="ja-JP" altLang="en-US" sz="1200" u="heavy" dirty="0">
                <a:uFill>
                  <a:solidFill>
                    <a:srgbClr val="FF0000"/>
                  </a:solidFill>
                </a:uFill>
                <a:latin typeface="Arial" charset="0"/>
                <a:ea typeface="ＭＳ Ｐゴシック" charset="-128"/>
              </a:rPr>
              <a:t>週</a:t>
            </a:r>
            <a:r>
              <a:rPr lang="en-US" altLang="ja-JP" sz="1200" u="heavy" dirty="0">
                <a:uFill>
                  <a:solidFill>
                    <a:srgbClr val="FF0000"/>
                  </a:solidFill>
                </a:uFill>
                <a:latin typeface="Arial" charset="0"/>
                <a:ea typeface="ＭＳ Ｐゴシック" charset="-128"/>
              </a:rPr>
              <a:t>2</a:t>
            </a:r>
            <a:r>
              <a:rPr lang="ja-JP" altLang="en-US" sz="1200" u="heavy" dirty="0">
                <a:uFill>
                  <a:solidFill>
                    <a:srgbClr val="FF0000"/>
                  </a:solidFill>
                </a:uFill>
                <a:latin typeface="Arial" charset="0"/>
                <a:ea typeface="ＭＳ Ｐゴシック" charset="-128"/>
              </a:rPr>
              <a:t>回、家</a:t>
            </a:r>
            <a:endParaRPr lang="en-US" altLang="ja-JP" sz="1200" u="heavy" dirty="0">
              <a:uFill>
                <a:solidFill>
                  <a:srgbClr val="FF0000"/>
                </a:solidFill>
              </a:uFill>
              <a:latin typeface="Arial" charset="0"/>
              <a:ea typeface="ＭＳ Ｐゴシック" charset="-128"/>
            </a:endParaRPr>
          </a:p>
          <a:p>
            <a:pPr>
              <a:defRPr/>
            </a:pPr>
            <a:r>
              <a:rPr lang="ja-JP" altLang="en-US" sz="1200" dirty="0">
                <a:uFill>
                  <a:solidFill>
                    <a:srgbClr val="FF0000"/>
                  </a:solidFill>
                </a:uFill>
                <a:latin typeface="Arial" charset="0"/>
                <a:ea typeface="ＭＳ Ｐゴシック" charset="-128"/>
              </a:rPr>
              <a:t>　　</a:t>
            </a:r>
            <a:r>
              <a:rPr lang="ja-JP" altLang="en-US" sz="1200" u="heavy" dirty="0">
                <a:uFill>
                  <a:solidFill>
                    <a:srgbClr val="FF0000"/>
                  </a:solidFill>
                </a:uFill>
                <a:latin typeface="Arial" charset="0"/>
                <a:ea typeface="ＭＳ Ｐゴシック" charset="-128"/>
              </a:rPr>
              <a:t>族が介助</a:t>
            </a:r>
            <a:r>
              <a:rPr lang="ja-JP" altLang="en-US" sz="1200" dirty="0">
                <a:latin typeface="Arial" charset="0"/>
                <a:ea typeface="ＭＳ Ｐゴシック" charset="-128"/>
              </a:rPr>
              <a:t>。</a:t>
            </a:r>
          </a:p>
        </p:txBody>
      </p:sp>
      <p:sp>
        <p:nvSpPr>
          <p:cNvPr id="38" name="角丸四角形 37"/>
          <p:cNvSpPr/>
          <p:nvPr/>
        </p:nvSpPr>
        <p:spPr>
          <a:xfrm>
            <a:off x="122238" y="1341438"/>
            <a:ext cx="6062662" cy="304800"/>
          </a:xfrm>
          <a:prstGeom prst="roundRect">
            <a:avLst/>
          </a:prstGeom>
          <a:solidFill>
            <a:srgbClr val="FFCC99">
              <a:alpha val="50196"/>
            </a:srgb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n-ea"/>
              </a:rPr>
              <a:t>選択肢の選択基準に含まれていない場合の例（「</a:t>
            </a:r>
            <a:r>
              <a:rPr lang="en-US" altLang="ja-JP" b="1" dirty="0">
                <a:solidFill>
                  <a:schemeClr val="tx1"/>
                </a:solidFill>
                <a:latin typeface="+mn-ea"/>
              </a:rPr>
              <a:t>2-2</a:t>
            </a:r>
            <a:r>
              <a:rPr lang="ja-JP" altLang="en-US" b="1" dirty="0">
                <a:solidFill>
                  <a:schemeClr val="tx1"/>
                </a:solidFill>
                <a:latin typeface="+mn-ea"/>
              </a:rPr>
              <a:t>移動」の例）</a:t>
            </a:r>
            <a:endParaRPr lang="en-US" altLang="ja-JP" b="1" dirty="0">
              <a:solidFill>
                <a:schemeClr val="tx1"/>
              </a:solidFill>
              <a:latin typeface="+mn-ea"/>
            </a:endParaRPr>
          </a:p>
        </p:txBody>
      </p:sp>
      <p:sp>
        <p:nvSpPr>
          <p:cNvPr id="31753" name="AutoShape 11"/>
          <p:cNvSpPr>
            <a:spLocks noChangeArrowheads="1"/>
          </p:cNvSpPr>
          <p:nvPr/>
        </p:nvSpPr>
        <p:spPr bwMode="auto">
          <a:xfrm>
            <a:off x="258763" y="1901825"/>
            <a:ext cx="1243012" cy="292100"/>
          </a:xfrm>
          <a:prstGeom prst="roundRect">
            <a:avLst>
              <a:gd name="adj" fmla="val 16667"/>
            </a:avLst>
          </a:prstGeom>
          <a:noFill/>
          <a:ln w="9525">
            <a:noFill/>
            <a:round/>
            <a:headEnd/>
            <a:tailEnd/>
          </a:ln>
        </p:spPr>
        <p:txBody>
          <a:bodyPr wrap="none" anchor="ctr"/>
          <a:lstStyle/>
          <a:p>
            <a:pPr algn="ctr"/>
            <a:r>
              <a:rPr lang="ja-JP" altLang="en-US" sz="1400">
                <a:solidFill>
                  <a:srgbClr val="006600"/>
                </a:solidFill>
                <a:latin typeface="Arial" charset="0"/>
                <a:ea typeface="HG創英角ｺﾞｼｯｸUB" pitchFamily="49" charset="-128"/>
              </a:rPr>
              <a:t>対象者の状況</a:t>
            </a:r>
          </a:p>
        </p:txBody>
      </p:sp>
      <p:sp>
        <p:nvSpPr>
          <p:cNvPr id="31754" name="AutoShape 14"/>
          <p:cNvSpPr>
            <a:spLocks noChangeArrowheads="1"/>
          </p:cNvSpPr>
          <p:nvPr/>
        </p:nvSpPr>
        <p:spPr bwMode="auto">
          <a:xfrm>
            <a:off x="2095500" y="1851025"/>
            <a:ext cx="1243013" cy="182563"/>
          </a:xfrm>
          <a:prstGeom prst="roundRect">
            <a:avLst>
              <a:gd name="adj" fmla="val 16667"/>
            </a:avLst>
          </a:prstGeom>
          <a:noFill/>
          <a:ln w="9525">
            <a:noFill/>
            <a:round/>
            <a:headEnd/>
            <a:tailEnd/>
          </a:ln>
        </p:spPr>
        <p:txBody>
          <a:bodyPr wrap="none" anchor="ctr"/>
          <a:lstStyle/>
          <a:p>
            <a:pPr algn="ctr"/>
            <a:r>
              <a:rPr lang="ja-JP" altLang="en-US" sz="1400">
                <a:solidFill>
                  <a:srgbClr val="FF3300"/>
                </a:solidFill>
                <a:latin typeface="Arial" charset="0"/>
                <a:ea typeface="HG創英角ｺﾞｼｯｸUB" pitchFamily="49" charset="-128"/>
              </a:rPr>
              <a:t>選択の基準</a:t>
            </a:r>
          </a:p>
        </p:txBody>
      </p:sp>
      <p:sp>
        <p:nvSpPr>
          <p:cNvPr id="31755" name="AutoShape 16"/>
          <p:cNvSpPr>
            <a:spLocks noChangeArrowheads="1"/>
          </p:cNvSpPr>
          <p:nvPr/>
        </p:nvSpPr>
        <p:spPr bwMode="auto">
          <a:xfrm>
            <a:off x="3551238" y="2098675"/>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選択</a:t>
            </a:r>
          </a:p>
        </p:txBody>
      </p:sp>
      <p:sp>
        <p:nvSpPr>
          <p:cNvPr id="31756" name="AutoShape 17"/>
          <p:cNvSpPr>
            <a:spLocks noChangeArrowheads="1"/>
          </p:cNvSpPr>
          <p:nvPr/>
        </p:nvSpPr>
        <p:spPr bwMode="auto">
          <a:xfrm>
            <a:off x="3563938" y="285273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特記</a:t>
            </a:r>
          </a:p>
        </p:txBody>
      </p:sp>
      <p:sp>
        <p:nvSpPr>
          <p:cNvPr id="31757" name="AutoShape 26"/>
          <p:cNvSpPr>
            <a:spLocks noChangeArrowheads="1"/>
          </p:cNvSpPr>
          <p:nvPr/>
        </p:nvSpPr>
        <p:spPr bwMode="auto">
          <a:xfrm>
            <a:off x="3749675" y="1708150"/>
            <a:ext cx="1790700" cy="292100"/>
          </a:xfrm>
          <a:prstGeom prst="roundRect">
            <a:avLst>
              <a:gd name="adj" fmla="val 16667"/>
            </a:avLst>
          </a:prstGeom>
          <a:noFill/>
          <a:ln w="9525">
            <a:noFill/>
            <a:round/>
            <a:headEnd/>
            <a:tailEnd/>
          </a:ln>
        </p:spPr>
        <p:txBody>
          <a:bodyPr wrap="none" anchor="ctr"/>
          <a:lstStyle/>
          <a:p>
            <a:pPr algn="ctr"/>
            <a:r>
              <a:rPr lang="ja-JP" altLang="en-US" sz="1400">
                <a:solidFill>
                  <a:schemeClr val="accent2"/>
                </a:solidFill>
                <a:latin typeface="Arial" charset="0"/>
                <a:ea typeface="HG創英角ｺﾞｼｯｸUB" pitchFamily="49" charset="-128"/>
              </a:rPr>
              <a:t>認定調査票</a:t>
            </a:r>
          </a:p>
        </p:txBody>
      </p:sp>
      <p:sp>
        <p:nvSpPr>
          <p:cNvPr id="31758" name="AutoShape 27"/>
          <p:cNvSpPr>
            <a:spLocks noChangeArrowheads="1"/>
          </p:cNvSpPr>
          <p:nvPr/>
        </p:nvSpPr>
        <p:spPr bwMode="auto">
          <a:xfrm>
            <a:off x="3548063" y="2781300"/>
            <a:ext cx="2214562" cy="823913"/>
          </a:xfrm>
          <a:prstGeom prst="roundRect">
            <a:avLst>
              <a:gd name="adj" fmla="val 16667"/>
            </a:avLst>
          </a:prstGeom>
          <a:noFill/>
          <a:ln w="28575">
            <a:solidFill>
              <a:srgbClr val="FF6600"/>
            </a:solidFill>
            <a:prstDash val="sysDot"/>
            <a:round/>
            <a:headEnd/>
            <a:tailEnd/>
          </a:ln>
        </p:spPr>
        <p:txBody>
          <a:bodyPr wrap="none" anchor="ctr"/>
          <a:lstStyle/>
          <a:p>
            <a:endParaRPr lang="ja-JP" altLang="ja-JP" sz="1800">
              <a:latin typeface="Arial" charset="0"/>
            </a:endParaRPr>
          </a:p>
        </p:txBody>
      </p:sp>
      <p:sp>
        <p:nvSpPr>
          <p:cNvPr id="45" name="右矢印 44"/>
          <p:cNvSpPr/>
          <p:nvPr/>
        </p:nvSpPr>
        <p:spPr>
          <a:xfrm>
            <a:off x="2052638" y="2922588"/>
            <a:ext cx="1147762" cy="3571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46" name="右矢印 45"/>
          <p:cNvSpPr/>
          <p:nvPr/>
        </p:nvSpPr>
        <p:spPr>
          <a:xfrm>
            <a:off x="5818188" y="2193925"/>
            <a:ext cx="611187"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47" name="角丸四角形 46"/>
          <p:cNvSpPr/>
          <p:nvPr/>
        </p:nvSpPr>
        <p:spPr>
          <a:xfrm>
            <a:off x="6546850" y="1717675"/>
            <a:ext cx="476250"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一次判定</a:t>
            </a:r>
          </a:p>
        </p:txBody>
      </p:sp>
      <p:sp>
        <p:nvSpPr>
          <p:cNvPr id="48" name="角丸四角形 47"/>
          <p:cNvSpPr/>
          <p:nvPr/>
        </p:nvSpPr>
        <p:spPr>
          <a:xfrm>
            <a:off x="8342313" y="1704975"/>
            <a:ext cx="477837"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二次判定</a:t>
            </a:r>
          </a:p>
        </p:txBody>
      </p:sp>
      <p:sp>
        <p:nvSpPr>
          <p:cNvPr id="49" name="右矢印 48"/>
          <p:cNvSpPr/>
          <p:nvPr/>
        </p:nvSpPr>
        <p:spPr>
          <a:xfrm>
            <a:off x="7346950" y="2181225"/>
            <a:ext cx="792163"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50" name="曲折矢印 49"/>
          <p:cNvSpPr>
            <a:spLocks noChangeArrowheads="1"/>
          </p:cNvSpPr>
          <p:nvPr/>
        </p:nvSpPr>
        <p:spPr bwMode="auto">
          <a:xfrm rot="5400000" flipH="1">
            <a:off x="6550820" y="1901031"/>
            <a:ext cx="652462" cy="2092325"/>
          </a:xfrm>
          <a:custGeom>
            <a:avLst/>
            <a:gdLst>
              <a:gd name="T0" fmla="*/ 490127 w 653503"/>
              <a:gd name="T1" fmla="*/ 0 h 2092200"/>
              <a:gd name="T2" fmla="*/ 490127 w 653503"/>
              <a:gd name="T3" fmla="*/ 326752 h 2092200"/>
              <a:gd name="T4" fmla="*/ 81688 w 653503"/>
              <a:gd name="T5" fmla="*/ 2092200 h 2092200"/>
              <a:gd name="T6" fmla="*/ 653503 w 653503"/>
              <a:gd name="T7" fmla="*/ 163376 h 2092200"/>
              <a:gd name="T8" fmla="*/ 17694720 60000 65536"/>
              <a:gd name="T9" fmla="*/ 5898240 60000 65536"/>
              <a:gd name="T10" fmla="*/ 5898240 60000 65536"/>
              <a:gd name="T11" fmla="*/ 0 60000 65536"/>
              <a:gd name="T12" fmla="*/ 0 w 653503"/>
              <a:gd name="T13" fmla="*/ 0 h 2092200"/>
              <a:gd name="T14" fmla="*/ 653503 w 653503"/>
              <a:gd name="T15" fmla="*/ 2092200 h 2092200"/>
            </a:gdLst>
            <a:ahLst/>
            <a:cxnLst>
              <a:cxn ang="T8">
                <a:pos x="T0" y="T1"/>
              </a:cxn>
              <a:cxn ang="T9">
                <a:pos x="T2" y="T3"/>
              </a:cxn>
              <a:cxn ang="T10">
                <a:pos x="T4" y="T5"/>
              </a:cxn>
              <a:cxn ang="T11">
                <a:pos x="T6" y="T7"/>
              </a:cxn>
            </a:cxnLst>
            <a:rect l="T12" t="T13" r="T14" b="T15"/>
            <a:pathLst>
              <a:path w="653503" h="2092200">
                <a:moveTo>
                  <a:pt x="0" y="2092200"/>
                </a:moveTo>
                <a:lnTo>
                  <a:pt x="0" y="367595"/>
                </a:lnTo>
                <a:cubicBezTo>
                  <a:pt x="0" y="209692"/>
                  <a:pt x="128005" y="81687"/>
                  <a:pt x="285907" y="81687"/>
                </a:cubicBezTo>
                <a:lnTo>
                  <a:pt x="490127" y="81688"/>
                </a:lnTo>
                <a:lnTo>
                  <a:pt x="490127" y="0"/>
                </a:lnTo>
                <a:lnTo>
                  <a:pt x="653503" y="163376"/>
                </a:lnTo>
                <a:lnTo>
                  <a:pt x="490127" y="326752"/>
                </a:lnTo>
                <a:lnTo>
                  <a:pt x="490127" y="245064"/>
                </a:lnTo>
                <a:lnTo>
                  <a:pt x="285908" y="245064"/>
                </a:lnTo>
                <a:lnTo>
                  <a:pt x="285907" y="245064"/>
                </a:lnTo>
                <a:cubicBezTo>
                  <a:pt x="218235" y="245064"/>
                  <a:pt x="163376" y="299923"/>
                  <a:pt x="163376" y="367595"/>
                </a:cubicBezTo>
                <a:lnTo>
                  <a:pt x="163376" y="2092200"/>
                </a:lnTo>
                <a:close/>
              </a:path>
            </a:pathLst>
          </a:custGeom>
          <a:solidFill>
            <a:srgbClr val="99CC00"/>
          </a:solidFill>
          <a:ln w="12700" algn="ctr">
            <a:solidFill>
              <a:srgbClr val="00FF99"/>
            </a:solidFill>
            <a:miter lim="800000"/>
            <a:headEnd/>
            <a:tailEnd/>
          </a:ln>
        </p:spPr>
        <p:txBody>
          <a:bodyPr rot="10800000" vert="eaVert" anchor="ctr"/>
          <a:lstStyle/>
          <a:p>
            <a:pPr algn="ctr">
              <a:defRPr/>
            </a:pPr>
            <a:endParaRPr lang="ja-JP" altLang="en-US" sz="1800" dirty="0">
              <a:latin typeface="+mn-lt"/>
              <a:ea typeface="+mn-ea"/>
            </a:endParaRPr>
          </a:p>
        </p:txBody>
      </p:sp>
      <p:sp>
        <p:nvSpPr>
          <p:cNvPr id="51" name="フローチャート : 代替処理 50"/>
          <p:cNvSpPr/>
          <p:nvPr/>
        </p:nvSpPr>
        <p:spPr>
          <a:xfrm>
            <a:off x="6624638" y="3017838"/>
            <a:ext cx="388937" cy="379412"/>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5400">
                <a:solidFill>
                  <a:srgbClr val="FF0000"/>
                </a:solidFill>
                <a:latin typeface="Arial" charset="0"/>
              </a:rPr>
              <a:t>×</a:t>
            </a:r>
          </a:p>
        </p:txBody>
      </p:sp>
      <p:sp>
        <p:nvSpPr>
          <p:cNvPr id="52" name="フローチャート : 代替処理 51"/>
          <p:cNvSpPr/>
          <p:nvPr/>
        </p:nvSpPr>
        <p:spPr>
          <a:xfrm>
            <a:off x="3521075" y="3586163"/>
            <a:ext cx="2782888" cy="280987"/>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記載されていない場合が多い</a:t>
            </a:r>
          </a:p>
        </p:txBody>
      </p:sp>
      <p:sp>
        <p:nvSpPr>
          <p:cNvPr id="53" name="フローチャート : 代替処理 52"/>
          <p:cNvSpPr/>
          <p:nvPr/>
        </p:nvSpPr>
        <p:spPr>
          <a:xfrm>
            <a:off x="7165975" y="3208338"/>
            <a:ext cx="1443038" cy="771525"/>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二次判定で、</a:t>
            </a:r>
            <a:endParaRPr lang="en-US" altLang="ja-JP" sz="1400" b="1" dirty="0">
              <a:solidFill>
                <a:srgbClr val="FF0000"/>
              </a:solidFill>
            </a:endParaRPr>
          </a:p>
          <a:p>
            <a:pPr algn="ctr">
              <a:defRPr/>
            </a:pPr>
            <a:r>
              <a:rPr lang="ja-JP" altLang="en-US" sz="1400" b="1" dirty="0">
                <a:solidFill>
                  <a:srgbClr val="FF0000"/>
                </a:solidFill>
              </a:rPr>
              <a:t>介護の手間を考慮できない</a:t>
            </a:r>
          </a:p>
        </p:txBody>
      </p:sp>
      <p:sp>
        <p:nvSpPr>
          <p:cNvPr id="31768" name="Rectangle 13"/>
          <p:cNvSpPr>
            <a:spLocks noChangeArrowheads="1"/>
          </p:cNvSpPr>
          <p:nvPr/>
        </p:nvSpPr>
        <p:spPr bwMode="auto">
          <a:xfrm>
            <a:off x="1911350" y="2081213"/>
            <a:ext cx="1597025" cy="646112"/>
          </a:xfrm>
          <a:prstGeom prst="rect">
            <a:avLst/>
          </a:prstGeom>
          <a:noFill/>
          <a:ln w="0">
            <a:noFill/>
            <a:prstDash val="dash"/>
            <a:miter lim="800000"/>
            <a:headEnd/>
            <a:tailEnd/>
          </a:ln>
        </p:spPr>
        <p:txBody>
          <a:bodyPr wrap="none" anchor="ctr"/>
          <a:lstStyle/>
          <a:p>
            <a:endParaRPr lang="ja-JP" altLang="ja-JP" sz="1200">
              <a:latin typeface="Arial" charset="0"/>
            </a:endParaRPr>
          </a:p>
        </p:txBody>
      </p:sp>
      <p:sp>
        <p:nvSpPr>
          <p:cNvPr id="34" name="角丸四角形 33"/>
          <p:cNvSpPr/>
          <p:nvPr/>
        </p:nvSpPr>
        <p:spPr>
          <a:xfrm>
            <a:off x="1804988" y="4810125"/>
            <a:ext cx="1720850" cy="722313"/>
          </a:xfrm>
          <a:prstGeom prst="roundRect">
            <a:avLst>
              <a:gd name="adj" fmla="val 20563"/>
            </a:avLst>
          </a:prstGeom>
          <a:solidFill>
            <a:srgbClr val="FFCC99">
              <a:alpha val="50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rPr>
              <a:t>● </a:t>
            </a:r>
            <a:r>
              <a:rPr lang="ja-JP" altLang="en-US" sz="1200" u="heavy" dirty="0">
                <a:solidFill>
                  <a:schemeClr val="tx1"/>
                </a:solidFill>
                <a:uFill>
                  <a:solidFill>
                    <a:srgbClr val="FF0000"/>
                  </a:solidFill>
                </a:uFill>
              </a:rPr>
              <a:t>調査項目に軟膏の</a:t>
            </a:r>
            <a:r>
              <a:rPr lang="ja-JP" altLang="en-US" sz="1200" u="heavy" dirty="0">
                <a:uFill>
                  <a:solidFill>
                    <a:srgbClr val="FF0000"/>
                  </a:solidFill>
                </a:uFill>
              </a:rPr>
              <a:t>　</a:t>
            </a:r>
            <a:endParaRPr lang="en-US" altLang="ja-JP" sz="1200" u="heavy" dirty="0">
              <a:uFill>
                <a:solidFill>
                  <a:srgbClr val="FF0000"/>
                </a:solidFill>
              </a:uFill>
            </a:endParaRPr>
          </a:p>
          <a:p>
            <a:pPr>
              <a:defRPr/>
            </a:pPr>
            <a:r>
              <a:rPr lang="ja-JP" altLang="en-US" sz="1200" dirty="0">
                <a:solidFill>
                  <a:schemeClr val="tx1"/>
                </a:solidFill>
                <a:uFill>
                  <a:solidFill>
                    <a:srgbClr val="FF0000"/>
                  </a:solidFill>
                </a:uFill>
                <a:latin typeface="+mn-ea"/>
              </a:rPr>
              <a:t>　</a:t>
            </a:r>
            <a:r>
              <a:rPr lang="ja-JP" altLang="en-US" sz="1200" u="heavy" dirty="0">
                <a:solidFill>
                  <a:schemeClr val="tx1"/>
                </a:solidFill>
                <a:uFill>
                  <a:solidFill>
                    <a:srgbClr val="FF0000"/>
                  </a:solidFill>
                </a:uFill>
                <a:latin typeface="+mn-ea"/>
              </a:rPr>
              <a:t>塗布の項目なし</a:t>
            </a:r>
            <a:r>
              <a:rPr lang="ja-JP" altLang="en-US" sz="1200" dirty="0">
                <a:solidFill>
                  <a:schemeClr val="tx1"/>
                </a:solidFill>
                <a:latin typeface="+mn-ea"/>
              </a:rPr>
              <a:t>。</a:t>
            </a:r>
          </a:p>
          <a:p>
            <a:pPr>
              <a:defRPr/>
            </a:pPr>
            <a:r>
              <a:rPr lang="ja-JP" altLang="en-US" sz="1200" dirty="0">
                <a:solidFill>
                  <a:schemeClr val="tx1"/>
                </a:solidFill>
                <a:latin typeface="+mn-ea"/>
              </a:rPr>
              <a:t>● 手間は特記事項。</a:t>
            </a:r>
          </a:p>
        </p:txBody>
      </p:sp>
      <p:sp>
        <p:nvSpPr>
          <p:cNvPr id="31770" name="Rectangle 20"/>
          <p:cNvSpPr>
            <a:spLocks noChangeArrowheads="1"/>
          </p:cNvSpPr>
          <p:nvPr/>
        </p:nvSpPr>
        <p:spPr bwMode="auto">
          <a:xfrm>
            <a:off x="3695700" y="5481638"/>
            <a:ext cx="1935163" cy="531812"/>
          </a:xfrm>
          <a:prstGeom prst="rect">
            <a:avLst/>
          </a:prstGeom>
          <a:solidFill>
            <a:srgbClr val="CCFFFF"/>
          </a:solidFill>
          <a:ln w="9525">
            <a:solidFill>
              <a:srgbClr val="0000FF"/>
            </a:solidFill>
            <a:miter lim="800000"/>
            <a:headEnd/>
            <a:tailEnd/>
          </a:ln>
        </p:spPr>
        <p:txBody>
          <a:bodyPr wrap="none" anchor="ctr"/>
          <a:lstStyle/>
          <a:p>
            <a:pPr algn="ctr"/>
            <a:r>
              <a:rPr lang="ja-JP" altLang="en-US" sz="1200">
                <a:latin typeface="Arial" charset="0"/>
                <a:ea typeface="HG創英角ｺﾞｼｯｸUB" pitchFamily="49" charset="-128"/>
              </a:rPr>
              <a:t>一日三回の家族</a:t>
            </a:r>
            <a:br>
              <a:rPr lang="ja-JP" altLang="en-US" sz="1200">
                <a:latin typeface="Arial" charset="0"/>
                <a:ea typeface="HG創英角ｺﾞｼｯｸUB" pitchFamily="49" charset="-128"/>
              </a:rPr>
            </a:br>
            <a:r>
              <a:rPr lang="ja-JP" altLang="en-US" sz="1200">
                <a:latin typeface="Arial" charset="0"/>
                <a:ea typeface="HG創英角ｺﾞｼｯｸUB" pitchFamily="49" charset="-128"/>
              </a:rPr>
              <a:t>による軟膏塗布</a:t>
            </a:r>
          </a:p>
        </p:txBody>
      </p:sp>
      <p:sp>
        <p:nvSpPr>
          <p:cNvPr id="57" name="Rectangle 19"/>
          <p:cNvSpPr>
            <a:spLocks noChangeArrowheads="1"/>
          </p:cNvSpPr>
          <p:nvPr/>
        </p:nvSpPr>
        <p:spPr bwMode="auto">
          <a:xfrm>
            <a:off x="3744913" y="4764088"/>
            <a:ext cx="2151062" cy="611187"/>
          </a:xfrm>
          <a:prstGeom prst="rect">
            <a:avLst/>
          </a:prstGeom>
          <a:solidFill>
            <a:srgbClr val="CCFFFF"/>
          </a:solidFill>
          <a:ln w="9525">
            <a:solidFill>
              <a:srgbClr val="0000FF"/>
            </a:solidFill>
            <a:miter lim="800000"/>
            <a:headEnd/>
            <a:tailEnd/>
          </a:ln>
        </p:spPr>
        <p:txBody>
          <a:bodyPr wrap="none" anchor="ctr"/>
          <a:lstStyle/>
          <a:p>
            <a:pPr algn="ctr">
              <a:defRPr/>
            </a:pPr>
            <a:r>
              <a:rPr lang="ja-JP" altLang="en-US" sz="1200" dirty="0">
                <a:latin typeface="Arial" charset="0"/>
                <a:ea typeface="ＭＳ Ｐゴシック" charset="-128"/>
              </a:rPr>
              <a:t>選択すべき</a:t>
            </a:r>
            <a:br>
              <a:rPr lang="ja-JP" altLang="en-US" sz="1200" dirty="0">
                <a:latin typeface="Arial" charset="0"/>
                <a:ea typeface="ＭＳ Ｐゴシック" charset="-128"/>
              </a:rPr>
            </a:br>
            <a:r>
              <a:rPr lang="ja-JP" altLang="en-US" sz="1200" u="heavy" dirty="0">
                <a:uFill>
                  <a:solidFill>
                    <a:srgbClr val="FF0000"/>
                  </a:solidFill>
                </a:uFill>
                <a:latin typeface="Arial" charset="0"/>
                <a:ea typeface="ＭＳ Ｐゴシック" charset="-128"/>
              </a:rPr>
              <a:t>調査項目なし</a:t>
            </a:r>
            <a:r>
              <a:rPr lang="ja-JP" altLang="en-US" sz="1200" dirty="0">
                <a:latin typeface="Arial" charset="0"/>
                <a:ea typeface="ＭＳ Ｐゴシック" charset="-128"/>
              </a:rPr>
              <a:t/>
            </a:r>
            <a:br>
              <a:rPr lang="ja-JP" altLang="en-US" sz="1200" dirty="0">
                <a:latin typeface="Arial" charset="0"/>
                <a:ea typeface="ＭＳ Ｐゴシック" charset="-128"/>
              </a:rPr>
            </a:br>
            <a:r>
              <a:rPr lang="ja-JP" altLang="en-US" sz="1050" dirty="0">
                <a:latin typeface="Arial" charset="0"/>
                <a:ea typeface="ＭＳ Ｐゴシック" charset="-128"/>
              </a:rPr>
              <a:t>（一次判定には反映されない）</a:t>
            </a:r>
          </a:p>
        </p:txBody>
      </p:sp>
      <p:sp>
        <p:nvSpPr>
          <p:cNvPr id="58" name="Rectangle 12"/>
          <p:cNvSpPr>
            <a:spLocks noChangeArrowheads="1"/>
          </p:cNvSpPr>
          <p:nvPr/>
        </p:nvSpPr>
        <p:spPr bwMode="auto">
          <a:xfrm>
            <a:off x="73025" y="4972050"/>
            <a:ext cx="1657350" cy="981075"/>
          </a:xfrm>
          <a:prstGeom prst="rect">
            <a:avLst/>
          </a:prstGeom>
          <a:solidFill>
            <a:srgbClr val="CCFFCC"/>
          </a:solidFill>
          <a:ln w="9525">
            <a:solidFill>
              <a:srgbClr val="00B050"/>
            </a:solidFill>
            <a:miter lim="800000"/>
            <a:headEnd/>
            <a:tailEnd/>
          </a:ln>
        </p:spPr>
        <p:txBody>
          <a:bodyPr wrap="none" anchor="ctr"/>
          <a:lstStyle/>
          <a:p>
            <a:pPr>
              <a:defRPr/>
            </a:pPr>
            <a:r>
              <a:rPr lang="ja-JP" altLang="en-US" sz="1200" dirty="0">
                <a:latin typeface="Arial" charset="0"/>
                <a:ea typeface="ＭＳ Ｐゴシック" charset="-128"/>
              </a:rPr>
              <a:t>● 一日三回の軟膏の</a:t>
            </a:r>
            <a:br>
              <a:rPr lang="ja-JP" altLang="en-US" sz="1200" dirty="0">
                <a:latin typeface="Arial" charset="0"/>
                <a:ea typeface="ＭＳ Ｐゴシック" charset="-128"/>
              </a:rPr>
            </a:br>
            <a:r>
              <a:rPr lang="ja-JP" altLang="en-US" sz="1200" dirty="0">
                <a:latin typeface="Arial" charset="0"/>
                <a:ea typeface="ＭＳ Ｐゴシック" charset="-128"/>
              </a:rPr>
              <a:t>　　背中への塗布。</a:t>
            </a:r>
            <a:br>
              <a:rPr lang="ja-JP" altLang="en-US" sz="1200" dirty="0">
                <a:latin typeface="Arial" charset="0"/>
                <a:ea typeface="ＭＳ Ｐゴシック" charset="-128"/>
              </a:rPr>
            </a:br>
            <a:r>
              <a:rPr lang="ja-JP" altLang="en-US" sz="1200" dirty="0">
                <a:latin typeface="Arial" charset="0"/>
                <a:ea typeface="ＭＳ Ｐゴシック" charset="-128"/>
              </a:rPr>
              <a:t>● </a:t>
            </a:r>
            <a:r>
              <a:rPr lang="ja-JP" altLang="en-US" sz="1200" u="heavy" dirty="0">
                <a:uFill>
                  <a:solidFill>
                    <a:srgbClr val="FF0000"/>
                  </a:solidFill>
                </a:uFill>
                <a:latin typeface="Arial" charset="0"/>
                <a:ea typeface="ＭＳ Ｐゴシック" charset="-128"/>
              </a:rPr>
              <a:t>家族による介助あり</a:t>
            </a:r>
            <a:r>
              <a:rPr lang="ja-JP" altLang="en-US" sz="1200" dirty="0">
                <a:latin typeface="Arial" charset="0"/>
                <a:ea typeface="ＭＳ Ｐゴシック" charset="-128"/>
              </a:rPr>
              <a:t>。</a:t>
            </a:r>
          </a:p>
        </p:txBody>
      </p:sp>
      <p:sp>
        <p:nvSpPr>
          <p:cNvPr id="31773" name="AutoShape 11"/>
          <p:cNvSpPr>
            <a:spLocks noChangeArrowheads="1"/>
          </p:cNvSpPr>
          <p:nvPr/>
        </p:nvSpPr>
        <p:spPr bwMode="auto">
          <a:xfrm>
            <a:off x="258763" y="4705350"/>
            <a:ext cx="1243012" cy="292100"/>
          </a:xfrm>
          <a:prstGeom prst="roundRect">
            <a:avLst>
              <a:gd name="adj" fmla="val 16667"/>
            </a:avLst>
          </a:prstGeom>
          <a:noFill/>
          <a:ln w="9525">
            <a:noFill/>
            <a:round/>
            <a:headEnd/>
            <a:tailEnd/>
          </a:ln>
        </p:spPr>
        <p:txBody>
          <a:bodyPr wrap="none" anchor="ctr"/>
          <a:lstStyle/>
          <a:p>
            <a:pPr algn="ctr"/>
            <a:r>
              <a:rPr lang="ja-JP" altLang="en-US" sz="1400">
                <a:solidFill>
                  <a:srgbClr val="006600"/>
                </a:solidFill>
                <a:latin typeface="Arial" charset="0"/>
                <a:ea typeface="HG創英角ｺﾞｼｯｸUB" pitchFamily="49" charset="-128"/>
              </a:rPr>
              <a:t>対象者の状況</a:t>
            </a:r>
          </a:p>
        </p:txBody>
      </p:sp>
      <p:sp>
        <p:nvSpPr>
          <p:cNvPr id="31774" name="AutoShape 14"/>
          <p:cNvSpPr>
            <a:spLocks noChangeArrowheads="1"/>
          </p:cNvSpPr>
          <p:nvPr/>
        </p:nvSpPr>
        <p:spPr bwMode="auto">
          <a:xfrm>
            <a:off x="2095500" y="4605338"/>
            <a:ext cx="1243013" cy="182562"/>
          </a:xfrm>
          <a:prstGeom prst="roundRect">
            <a:avLst>
              <a:gd name="adj" fmla="val 16667"/>
            </a:avLst>
          </a:prstGeom>
          <a:noFill/>
          <a:ln w="9525">
            <a:noFill/>
            <a:round/>
            <a:headEnd/>
            <a:tailEnd/>
          </a:ln>
        </p:spPr>
        <p:txBody>
          <a:bodyPr wrap="none" anchor="ctr"/>
          <a:lstStyle/>
          <a:p>
            <a:pPr algn="ctr"/>
            <a:r>
              <a:rPr lang="ja-JP" altLang="en-US" sz="1400">
                <a:solidFill>
                  <a:srgbClr val="FF3300"/>
                </a:solidFill>
                <a:latin typeface="Arial" charset="0"/>
                <a:ea typeface="HG創英角ｺﾞｼｯｸUB" pitchFamily="49" charset="-128"/>
              </a:rPr>
              <a:t>選択の基準</a:t>
            </a:r>
          </a:p>
        </p:txBody>
      </p:sp>
      <p:sp>
        <p:nvSpPr>
          <p:cNvPr id="31775" name="AutoShape 16"/>
          <p:cNvSpPr>
            <a:spLocks noChangeArrowheads="1"/>
          </p:cNvSpPr>
          <p:nvPr/>
        </p:nvSpPr>
        <p:spPr bwMode="auto">
          <a:xfrm>
            <a:off x="3551238" y="478313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選択</a:t>
            </a:r>
          </a:p>
        </p:txBody>
      </p:sp>
      <p:sp>
        <p:nvSpPr>
          <p:cNvPr id="31776" name="AutoShape 17"/>
          <p:cNvSpPr>
            <a:spLocks noChangeArrowheads="1"/>
          </p:cNvSpPr>
          <p:nvPr/>
        </p:nvSpPr>
        <p:spPr bwMode="auto">
          <a:xfrm>
            <a:off x="3563938" y="550068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特記</a:t>
            </a:r>
          </a:p>
        </p:txBody>
      </p:sp>
      <p:sp>
        <p:nvSpPr>
          <p:cNvPr id="31777" name="AutoShape 26"/>
          <p:cNvSpPr>
            <a:spLocks noChangeArrowheads="1"/>
          </p:cNvSpPr>
          <p:nvPr/>
        </p:nvSpPr>
        <p:spPr bwMode="auto">
          <a:xfrm>
            <a:off x="3749675" y="4464050"/>
            <a:ext cx="1790700" cy="292100"/>
          </a:xfrm>
          <a:prstGeom prst="roundRect">
            <a:avLst>
              <a:gd name="adj" fmla="val 16667"/>
            </a:avLst>
          </a:prstGeom>
          <a:noFill/>
          <a:ln w="9525">
            <a:noFill/>
            <a:round/>
            <a:headEnd/>
            <a:tailEnd/>
          </a:ln>
        </p:spPr>
        <p:txBody>
          <a:bodyPr wrap="none" anchor="ctr"/>
          <a:lstStyle/>
          <a:p>
            <a:pPr algn="ctr"/>
            <a:r>
              <a:rPr lang="ja-JP" altLang="en-US" sz="1400">
                <a:solidFill>
                  <a:schemeClr val="accent2"/>
                </a:solidFill>
                <a:latin typeface="Arial" charset="0"/>
                <a:ea typeface="HG創英角ｺﾞｼｯｸUB" pitchFamily="49" charset="-128"/>
              </a:rPr>
              <a:t>認定調査票</a:t>
            </a:r>
          </a:p>
        </p:txBody>
      </p:sp>
      <p:sp>
        <p:nvSpPr>
          <p:cNvPr id="31778" name="AutoShape 27"/>
          <p:cNvSpPr>
            <a:spLocks noChangeArrowheads="1"/>
          </p:cNvSpPr>
          <p:nvPr/>
        </p:nvSpPr>
        <p:spPr bwMode="auto">
          <a:xfrm>
            <a:off x="3548063" y="5429250"/>
            <a:ext cx="2214562" cy="644525"/>
          </a:xfrm>
          <a:prstGeom prst="roundRect">
            <a:avLst>
              <a:gd name="adj" fmla="val 16667"/>
            </a:avLst>
          </a:prstGeom>
          <a:noFill/>
          <a:ln w="28575">
            <a:solidFill>
              <a:srgbClr val="FF6600"/>
            </a:solidFill>
            <a:prstDash val="sysDot"/>
            <a:round/>
            <a:headEnd/>
            <a:tailEnd/>
          </a:ln>
        </p:spPr>
        <p:txBody>
          <a:bodyPr wrap="none" anchor="ctr"/>
          <a:lstStyle/>
          <a:p>
            <a:endParaRPr lang="ja-JP" altLang="ja-JP" sz="1800">
              <a:latin typeface="Arial" charset="0"/>
            </a:endParaRPr>
          </a:p>
        </p:txBody>
      </p:sp>
      <p:sp>
        <p:nvSpPr>
          <p:cNvPr id="65" name="右矢印 64"/>
          <p:cNvSpPr/>
          <p:nvPr/>
        </p:nvSpPr>
        <p:spPr>
          <a:xfrm>
            <a:off x="2052638" y="5581650"/>
            <a:ext cx="1147762" cy="3571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66" name="右矢印 65"/>
          <p:cNvSpPr/>
          <p:nvPr/>
        </p:nvSpPr>
        <p:spPr>
          <a:xfrm>
            <a:off x="5954713" y="4865688"/>
            <a:ext cx="522287" cy="3698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67" name="角丸四角形 66"/>
          <p:cNvSpPr/>
          <p:nvPr/>
        </p:nvSpPr>
        <p:spPr>
          <a:xfrm>
            <a:off x="6546850" y="4473575"/>
            <a:ext cx="476250" cy="1093788"/>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一次判定</a:t>
            </a:r>
          </a:p>
        </p:txBody>
      </p:sp>
      <p:sp>
        <p:nvSpPr>
          <p:cNvPr id="68" name="角丸四角形 67"/>
          <p:cNvSpPr/>
          <p:nvPr/>
        </p:nvSpPr>
        <p:spPr>
          <a:xfrm>
            <a:off x="8342313" y="4460875"/>
            <a:ext cx="477837"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二次判定</a:t>
            </a:r>
          </a:p>
        </p:txBody>
      </p:sp>
      <p:sp>
        <p:nvSpPr>
          <p:cNvPr id="69" name="右矢印 68"/>
          <p:cNvSpPr/>
          <p:nvPr/>
        </p:nvSpPr>
        <p:spPr>
          <a:xfrm>
            <a:off x="7346950" y="4852988"/>
            <a:ext cx="792163" cy="3698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70" name="曲折矢印 69"/>
          <p:cNvSpPr>
            <a:spLocks noChangeArrowheads="1"/>
          </p:cNvSpPr>
          <p:nvPr/>
        </p:nvSpPr>
        <p:spPr bwMode="auto">
          <a:xfrm rot="5400000" flipH="1">
            <a:off x="6507163" y="4481512"/>
            <a:ext cx="673100" cy="1978025"/>
          </a:xfrm>
          <a:custGeom>
            <a:avLst/>
            <a:gdLst>
              <a:gd name="T0" fmla="*/ 505046 w 673394"/>
              <a:gd name="T1" fmla="*/ 0 h 1978023"/>
              <a:gd name="T2" fmla="*/ 505046 w 673394"/>
              <a:gd name="T3" fmla="*/ 336697 h 1978023"/>
              <a:gd name="T4" fmla="*/ 84174 w 673394"/>
              <a:gd name="T5" fmla="*/ 1978023 h 1978023"/>
              <a:gd name="T6" fmla="*/ 673394 w 673394"/>
              <a:gd name="T7" fmla="*/ 168349 h 1978023"/>
              <a:gd name="T8" fmla="*/ 17694720 60000 65536"/>
              <a:gd name="T9" fmla="*/ 5898240 60000 65536"/>
              <a:gd name="T10" fmla="*/ 5898240 60000 65536"/>
              <a:gd name="T11" fmla="*/ 0 60000 65536"/>
              <a:gd name="T12" fmla="*/ 0 w 673394"/>
              <a:gd name="T13" fmla="*/ 0 h 1978023"/>
              <a:gd name="T14" fmla="*/ 673394 w 673394"/>
              <a:gd name="T15" fmla="*/ 1978023 h 1978023"/>
            </a:gdLst>
            <a:ahLst/>
            <a:cxnLst>
              <a:cxn ang="T8">
                <a:pos x="T0" y="T1"/>
              </a:cxn>
              <a:cxn ang="T9">
                <a:pos x="T2" y="T3"/>
              </a:cxn>
              <a:cxn ang="T10">
                <a:pos x="T4" y="T5"/>
              </a:cxn>
              <a:cxn ang="T11">
                <a:pos x="T6" y="T7"/>
              </a:cxn>
            </a:cxnLst>
            <a:rect l="T12" t="T13" r="T14" b="T15"/>
            <a:pathLst>
              <a:path w="673394" h="1978023">
                <a:moveTo>
                  <a:pt x="0" y="1978023"/>
                </a:moveTo>
                <a:lnTo>
                  <a:pt x="0" y="378784"/>
                </a:lnTo>
                <a:cubicBezTo>
                  <a:pt x="0" y="216075"/>
                  <a:pt x="131901" y="84174"/>
                  <a:pt x="294610" y="84174"/>
                </a:cubicBezTo>
                <a:cubicBezTo>
                  <a:pt x="294610" y="84174"/>
                  <a:pt x="294610" y="84174"/>
                  <a:pt x="294610" y="84174"/>
                </a:cubicBezTo>
                <a:lnTo>
                  <a:pt x="505046" y="84174"/>
                </a:lnTo>
                <a:lnTo>
                  <a:pt x="505046" y="0"/>
                </a:lnTo>
                <a:lnTo>
                  <a:pt x="673394" y="168349"/>
                </a:lnTo>
                <a:lnTo>
                  <a:pt x="505046" y="336697"/>
                </a:lnTo>
                <a:lnTo>
                  <a:pt x="505046" y="252523"/>
                </a:lnTo>
                <a:lnTo>
                  <a:pt x="294610" y="252523"/>
                </a:lnTo>
                <a:lnTo>
                  <a:pt x="294609" y="252523"/>
                </a:lnTo>
                <a:cubicBezTo>
                  <a:pt x="224877" y="252523"/>
                  <a:pt x="168349" y="309051"/>
                  <a:pt x="168349" y="378783"/>
                </a:cubicBezTo>
                <a:lnTo>
                  <a:pt x="168349" y="1978023"/>
                </a:lnTo>
                <a:close/>
              </a:path>
            </a:pathLst>
          </a:custGeom>
          <a:solidFill>
            <a:srgbClr val="99CC00"/>
          </a:solidFill>
          <a:ln w="12700" algn="ctr">
            <a:solidFill>
              <a:srgbClr val="00FF99"/>
            </a:solidFill>
            <a:miter lim="800000"/>
            <a:headEnd/>
            <a:tailEnd/>
          </a:ln>
        </p:spPr>
        <p:txBody>
          <a:bodyPr rot="10800000" vert="eaVert" anchor="ctr"/>
          <a:lstStyle/>
          <a:p>
            <a:pPr algn="ctr">
              <a:defRPr/>
            </a:pPr>
            <a:endParaRPr lang="ja-JP" altLang="en-US" sz="1800" dirty="0">
              <a:latin typeface="+mn-lt"/>
              <a:ea typeface="+mn-ea"/>
            </a:endParaRPr>
          </a:p>
        </p:txBody>
      </p:sp>
      <p:sp>
        <p:nvSpPr>
          <p:cNvPr id="71" name="フローチャート : 代替処理 70"/>
          <p:cNvSpPr/>
          <p:nvPr/>
        </p:nvSpPr>
        <p:spPr>
          <a:xfrm>
            <a:off x="6624638" y="5565775"/>
            <a:ext cx="388937" cy="379413"/>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5400">
                <a:solidFill>
                  <a:srgbClr val="FF0000"/>
                </a:solidFill>
                <a:latin typeface="Arial" charset="0"/>
              </a:rPr>
              <a:t>×</a:t>
            </a:r>
          </a:p>
        </p:txBody>
      </p:sp>
      <p:sp>
        <p:nvSpPr>
          <p:cNvPr id="72" name="フローチャート : 代替処理 71"/>
          <p:cNvSpPr/>
          <p:nvPr/>
        </p:nvSpPr>
        <p:spPr>
          <a:xfrm>
            <a:off x="3557588" y="6161088"/>
            <a:ext cx="2781300" cy="280987"/>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記載されていない場合が多い</a:t>
            </a:r>
          </a:p>
        </p:txBody>
      </p:sp>
      <p:sp>
        <p:nvSpPr>
          <p:cNvPr id="31787" name="Rectangle 13"/>
          <p:cNvSpPr>
            <a:spLocks noChangeArrowheads="1"/>
          </p:cNvSpPr>
          <p:nvPr/>
        </p:nvSpPr>
        <p:spPr bwMode="auto">
          <a:xfrm>
            <a:off x="1911350" y="4837113"/>
            <a:ext cx="1597025" cy="644525"/>
          </a:xfrm>
          <a:prstGeom prst="rect">
            <a:avLst/>
          </a:prstGeom>
          <a:noFill/>
          <a:ln w="0">
            <a:noFill/>
            <a:prstDash val="dash"/>
            <a:miter lim="800000"/>
            <a:headEnd/>
            <a:tailEnd/>
          </a:ln>
        </p:spPr>
        <p:txBody>
          <a:bodyPr wrap="none" anchor="ctr"/>
          <a:lstStyle/>
          <a:p>
            <a:endParaRPr lang="ja-JP" altLang="ja-JP" sz="1200">
              <a:latin typeface="Arial" charset="0"/>
            </a:endParaRPr>
          </a:p>
        </p:txBody>
      </p:sp>
      <p:sp>
        <p:nvSpPr>
          <p:cNvPr id="75" name="角丸四角形 74"/>
          <p:cNvSpPr/>
          <p:nvPr/>
        </p:nvSpPr>
        <p:spPr>
          <a:xfrm>
            <a:off x="85725" y="3919538"/>
            <a:ext cx="8588375" cy="469900"/>
          </a:xfrm>
          <a:prstGeom prst="roundRect">
            <a:avLst/>
          </a:prstGeom>
          <a:solidFill>
            <a:srgbClr val="FFCC99">
              <a:alpha val="50196"/>
            </a:srgb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rPr>
              <a:t>いずれの認定調査項目にも実際に発生している介護の手間に対応した項目が設定されていない場合（「軟膏の塗布の例）</a:t>
            </a:r>
            <a:endParaRPr lang="en-US" altLang="ja-JP" sz="1400" b="1" dirty="0">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600" b="1" spc="50" dirty="0" smtClean="0">
                <a:ln w="11430"/>
                <a:effectLst>
                  <a:outerShdw blurRad="76200" dist="50800" dir="5400000" algn="tl" rotWithShape="0">
                    <a:srgbClr val="000000">
                      <a:alpha val="65000"/>
                    </a:srgbClr>
                  </a:outerShdw>
                </a:effectLst>
              </a:rPr>
              <a:t>認定調査の基本的な考え方</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26</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49" name="Text Box 5"/>
          <p:cNvSpPr txBox="1">
            <a:spLocks noChangeArrowheads="1"/>
          </p:cNvSpPr>
          <p:nvPr/>
        </p:nvSpPr>
        <p:spPr bwMode="auto">
          <a:xfrm>
            <a:off x="971550" y="2781300"/>
            <a:ext cx="7200900" cy="519113"/>
          </a:xfrm>
          <a:prstGeom prst="rect">
            <a:avLst/>
          </a:prstGeom>
          <a:noFill/>
          <a:ln w="9525">
            <a:noFill/>
            <a:miter lim="800000"/>
            <a:headEnd/>
            <a:tailEnd/>
          </a:ln>
        </p:spPr>
        <p:txBody>
          <a:bodyPr>
            <a:spAutoFit/>
          </a:bodyPr>
          <a:lstStyle/>
          <a:p>
            <a:pPr algn="ctr">
              <a:spcBef>
                <a:spcPct val="50000"/>
              </a:spcBef>
            </a:pPr>
            <a:r>
              <a:rPr lang="en-US" altLang="ja-JP" sz="2800" dirty="0" smtClean="0"/>
              <a:t>【</a:t>
            </a:r>
            <a:r>
              <a:rPr lang="ja-JP" altLang="en-US" sz="2800" dirty="0" smtClean="0"/>
              <a:t>有無の項目</a:t>
            </a:r>
            <a:r>
              <a:rPr lang="en-US" altLang="ja-JP" sz="2800" dirty="0" smtClean="0"/>
              <a:t>】</a:t>
            </a:r>
            <a:endParaRPr lang="en-US" altLang="ja-JP" sz="2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ja-JP"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雲形吹き出し 48"/>
          <p:cNvSpPr/>
          <p:nvPr/>
        </p:nvSpPr>
        <p:spPr>
          <a:xfrm>
            <a:off x="467544" y="4077072"/>
            <a:ext cx="2664296" cy="1872208"/>
          </a:xfrm>
          <a:prstGeom prst="cloudCallout">
            <a:avLst>
              <a:gd name="adj1" fmla="val 64820"/>
              <a:gd name="adj2" fmla="val -455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雲形吹き出し 23"/>
          <p:cNvSpPr/>
          <p:nvPr/>
        </p:nvSpPr>
        <p:spPr>
          <a:xfrm>
            <a:off x="5364088" y="1124744"/>
            <a:ext cx="3312368" cy="2376264"/>
          </a:xfrm>
          <a:prstGeom prst="cloudCallout">
            <a:avLst>
              <a:gd name="adj1" fmla="val -71322"/>
              <a:gd name="adj2" fmla="val 1250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22" name="Rectangle 2"/>
          <p:cNvSpPr>
            <a:spLocks noGrp="1" noChangeArrowheads="1"/>
          </p:cNvSpPr>
          <p:nvPr>
            <p:ph type="title"/>
          </p:nvPr>
        </p:nvSpPr>
        <p:spPr/>
        <p:txBody>
          <a:bodyPr/>
          <a:lstStyle/>
          <a:p>
            <a:pPr eaLnBrk="1" hangingPunct="1"/>
            <a:r>
              <a:rPr lang="en-US" altLang="ja-JP" dirty="0" smtClean="0"/>
              <a:t/>
            </a:r>
            <a:br>
              <a:rPr lang="en-US" altLang="ja-JP" dirty="0" smtClean="0"/>
            </a:br>
            <a:r>
              <a:rPr lang="ja-JP" altLang="en-US" sz="3600" dirty="0" smtClean="0"/>
              <a:t>認定調査の基本原則や目的を理解する</a:t>
            </a:r>
          </a:p>
        </p:txBody>
      </p:sp>
      <p:sp>
        <p:nvSpPr>
          <p:cNvPr id="25" name="雲形吹き出し 24"/>
          <p:cNvSpPr/>
          <p:nvPr/>
        </p:nvSpPr>
        <p:spPr>
          <a:xfrm>
            <a:off x="467544" y="1340768"/>
            <a:ext cx="3312368" cy="2232248"/>
          </a:xfrm>
          <a:prstGeom prst="cloudCallout">
            <a:avLst>
              <a:gd name="adj1" fmla="val 41279"/>
              <a:gd name="adj2" fmla="val 6316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9" name="Picture 5" descr="C:\Documents and Settings\iwana\Local Settings\Temporary Internet Files\Content.IE5\45EBWPQJ\MC900304637[1].wmf"/>
          <p:cNvPicPr>
            <a:picLocks noChangeAspect="1" noChangeArrowheads="1"/>
          </p:cNvPicPr>
          <p:nvPr/>
        </p:nvPicPr>
        <p:blipFill>
          <a:blip r:embed="rId3" cstate="print"/>
          <a:srcRect/>
          <a:stretch>
            <a:fillRect/>
          </a:stretch>
        </p:blipFill>
        <p:spPr bwMode="auto">
          <a:xfrm>
            <a:off x="2051720" y="4941168"/>
            <a:ext cx="1087154" cy="864096"/>
          </a:xfrm>
          <a:prstGeom prst="rect">
            <a:avLst/>
          </a:prstGeom>
          <a:noFill/>
        </p:spPr>
      </p:pic>
      <p:sp>
        <p:nvSpPr>
          <p:cNvPr id="50" name="テキスト ボックス 49"/>
          <p:cNvSpPr txBox="1"/>
          <p:nvPr/>
        </p:nvSpPr>
        <p:spPr>
          <a:xfrm>
            <a:off x="755576" y="4221088"/>
            <a:ext cx="1728192" cy="156966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ja-JP" altLang="en-US" sz="2400" dirty="0" smtClean="0">
                <a:latin typeface="HGP創英角ｺﾞｼｯｸUB" pitchFamily="50" charset="-128"/>
                <a:ea typeface="HGP創英角ｺﾞｼｯｸUB" pitchFamily="50" charset="-128"/>
              </a:rPr>
              <a:t>テキストは細かな定義の参照で</a:t>
            </a:r>
            <a:r>
              <a:rPr kumimoji="1" lang="en-US" altLang="ja-JP" sz="2400" dirty="0" smtClean="0">
                <a:latin typeface="HGP創英角ｺﾞｼｯｸUB" pitchFamily="50" charset="-128"/>
                <a:ea typeface="HGP創英角ｺﾞｼｯｸUB" pitchFamily="50" charset="-128"/>
              </a:rPr>
              <a:t>OK</a:t>
            </a:r>
            <a:endParaRPr kumimoji="1" lang="ja-JP" altLang="en-US" sz="2400" dirty="0">
              <a:latin typeface="HGP創英角ｺﾞｼｯｸUB" pitchFamily="50" charset="-128"/>
              <a:ea typeface="HGP創英角ｺﾞｼｯｸUB" pitchFamily="50" charset="-128"/>
            </a:endParaRPr>
          </a:p>
        </p:txBody>
      </p:sp>
      <p:sp>
        <p:nvSpPr>
          <p:cNvPr id="51" name="テキスト ボックス 50"/>
          <p:cNvSpPr txBox="1"/>
          <p:nvPr/>
        </p:nvSpPr>
        <p:spPr>
          <a:xfrm>
            <a:off x="5652120" y="3905761"/>
            <a:ext cx="3168352" cy="2062103"/>
          </a:xfrm>
          <a:prstGeom prst="rect">
            <a:avLst/>
          </a:prstGeom>
          <a:noFill/>
        </p:spPr>
        <p:txBody>
          <a:bodyPr wrap="square" rtlCol="0">
            <a:spAutoFit/>
          </a:bodyPr>
          <a:lstStyle/>
          <a:p>
            <a:r>
              <a:rPr lang="ja-JP" altLang="en-US" dirty="0" smtClean="0"/>
              <a:t>初めから細かな定義を暗記するのではなく、</a:t>
            </a:r>
            <a:r>
              <a:rPr lang="ja-JP" altLang="en-US" dirty="0" smtClean="0">
                <a:latin typeface="HGP創英角ｺﾞｼｯｸUB" pitchFamily="50" charset="-128"/>
                <a:ea typeface="HGP創英角ｺﾞｼｯｸUB" pitchFamily="50" charset="-128"/>
              </a:rPr>
              <a:t>共通する基本原則を理解する</a:t>
            </a:r>
            <a:r>
              <a:rPr lang="ja-JP" altLang="en-US" dirty="0" smtClean="0"/>
              <a:t>ことで、調査員の学習負担は大幅に抑えられる。</a:t>
            </a:r>
            <a:endParaRPr lang="en-US" altLang="ja-JP" dirty="0" smtClean="0"/>
          </a:p>
          <a:p>
            <a:r>
              <a:rPr kumimoji="1" lang="ja-JP" altLang="en-US" dirty="0" smtClean="0"/>
              <a:t>介護認定審査会での特記事項の活用のされ方を体験すれば、何を書くべきかについて</a:t>
            </a:r>
            <a:r>
              <a:rPr lang="ja-JP" altLang="en-US" dirty="0" smtClean="0"/>
              <a:t>は、自然に理解できるようになる。</a:t>
            </a:r>
            <a:endParaRPr kumimoji="1" lang="ja-JP" altLang="en-US" dirty="0"/>
          </a:p>
        </p:txBody>
      </p:sp>
      <p:pic>
        <p:nvPicPr>
          <p:cNvPr id="2051" name="Picture 3" descr="C:\Documents and Settings\iwana\Local Settings\Temporary Internet Files\Content.IE5\CHAJ0DQ3\MC900304309[1].wmf"/>
          <p:cNvPicPr>
            <a:picLocks noChangeAspect="1" noChangeArrowheads="1"/>
          </p:cNvPicPr>
          <p:nvPr/>
        </p:nvPicPr>
        <p:blipFill>
          <a:blip r:embed="rId4" cstate="print"/>
          <a:srcRect/>
          <a:stretch>
            <a:fillRect/>
          </a:stretch>
        </p:blipFill>
        <p:spPr bwMode="auto">
          <a:xfrm>
            <a:off x="3491880" y="2420888"/>
            <a:ext cx="2093446" cy="3646589"/>
          </a:xfrm>
          <a:prstGeom prst="rect">
            <a:avLst/>
          </a:prstGeom>
          <a:noFill/>
        </p:spPr>
      </p:pic>
      <p:sp>
        <p:nvSpPr>
          <p:cNvPr id="52" name="テキスト ボックス 51"/>
          <p:cNvSpPr txBox="1"/>
          <p:nvPr/>
        </p:nvSpPr>
        <p:spPr>
          <a:xfrm>
            <a:off x="5724128" y="1412776"/>
            <a:ext cx="2376264" cy="156966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ja-JP" altLang="en-US" sz="2400" dirty="0" smtClean="0">
                <a:latin typeface="HGP創英角ｺﾞｼｯｸUB" pitchFamily="50" charset="-128"/>
                <a:ea typeface="HGP創英角ｺﾞｼｯｸUB" pitchFamily="50" charset="-128"/>
              </a:rPr>
              <a:t>審査会での活用のされ方を体感することで書くべき内容を理解</a:t>
            </a:r>
            <a:endParaRPr kumimoji="1" lang="ja-JP" altLang="en-US" sz="2400" dirty="0">
              <a:latin typeface="HGP創英角ｺﾞｼｯｸUB" pitchFamily="50" charset="-128"/>
              <a:ea typeface="HGP創英角ｺﾞｼｯｸUB" pitchFamily="50" charset="-128"/>
            </a:endParaRPr>
          </a:p>
        </p:txBody>
      </p:sp>
      <p:sp>
        <p:nvSpPr>
          <p:cNvPr id="53" name="角丸四角形 52"/>
          <p:cNvSpPr/>
          <p:nvPr/>
        </p:nvSpPr>
        <p:spPr>
          <a:xfrm>
            <a:off x="1043608" y="1700808"/>
            <a:ext cx="1872208" cy="432048"/>
          </a:xfrm>
          <a:prstGeom prst="round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能力の項目</a:t>
            </a:r>
            <a:endParaRPr kumimoji="1" lang="ja-JP" altLang="en-US" dirty="0"/>
          </a:p>
        </p:txBody>
      </p:sp>
      <p:sp>
        <p:nvSpPr>
          <p:cNvPr id="54" name="角丸四角形 53"/>
          <p:cNvSpPr/>
          <p:nvPr/>
        </p:nvSpPr>
        <p:spPr>
          <a:xfrm>
            <a:off x="1043608" y="2204864"/>
            <a:ext cx="1872208" cy="432048"/>
          </a:xfrm>
          <a:prstGeom prst="round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介助の方法の項目</a:t>
            </a:r>
            <a:endParaRPr kumimoji="1" lang="ja-JP" altLang="en-US" dirty="0"/>
          </a:p>
        </p:txBody>
      </p:sp>
      <p:sp>
        <p:nvSpPr>
          <p:cNvPr id="55" name="角丸四角形 54"/>
          <p:cNvSpPr/>
          <p:nvPr/>
        </p:nvSpPr>
        <p:spPr>
          <a:xfrm>
            <a:off x="1043608" y="2708920"/>
            <a:ext cx="1872208" cy="432048"/>
          </a:xfrm>
          <a:prstGeom prst="round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有無の項目</a:t>
            </a:r>
            <a:endParaRPr kumimoji="1" lang="ja-JP" altLang="en-US" dirty="0"/>
          </a:p>
        </p:txBody>
      </p:sp>
      <p:sp>
        <p:nvSpPr>
          <p:cNvPr id="56" name="テキスト ボックス 55"/>
          <p:cNvSpPr txBox="1"/>
          <p:nvPr/>
        </p:nvSpPr>
        <p:spPr>
          <a:xfrm>
            <a:off x="827584" y="1772816"/>
            <a:ext cx="2448272" cy="120032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kumimoji="1" lang="ja-JP" altLang="en-US" sz="2400" dirty="0" smtClean="0">
                <a:latin typeface="HGP創英角ｺﾞｼｯｸUB" pitchFamily="50" charset="-128"/>
                <a:ea typeface="HGP創英角ｺﾞｼｯｸUB" pitchFamily="50" charset="-128"/>
              </a:rPr>
              <a:t>評価軸毎の基本原則を理解することから始める</a:t>
            </a:r>
            <a:endParaRPr kumimoji="1" lang="ja-JP" altLang="en-US" sz="2400" dirty="0">
              <a:latin typeface="HGP創英角ｺﾞｼｯｸUB" pitchFamily="50" charset="-128"/>
              <a:ea typeface="HGP創英角ｺﾞｼｯｸUB" pitchFamily="50" charset="-128"/>
            </a:endParaRPr>
          </a:p>
        </p:txBody>
      </p:sp>
      <p:pic>
        <p:nvPicPr>
          <p:cNvPr id="2052" name="Picture 4" descr="C:\Documents and Settings\iwana\Local Settings\Temporary Internet Files\Content.IE5\XRRN1L8E\MC900446006[1].wmf"/>
          <p:cNvPicPr>
            <a:picLocks noChangeAspect="1" noChangeArrowheads="1"/>
          </p:cNvPicPr>
          <p:nvPr/>
        </p:nvPicPr>
        <p:blipFill>
          <a:blip r:embed="rId5" cstate="print"/>
          <a:srcRect/>
          <a:stretch>
            <a:fillRect/>
          </a:stretch>
        </p:blipFill>
        <p:spPr bwMode="auto">
          <a:xfrm>
            <a:off x="7164288" y="2636912"/>
            <a:ext cx="1778508" cy="121158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dirty="0" smtClean="0"/>
              <a:t>3</a:t>
            </a:r>
            <a:r>
              <a:rPr lang="ja-JP" altLang="en-US" dirty="0" err="1" smtClean="0"/>
              <a:t>つの</a:t>
            </a:r>
            <a:r>
              <a:rPr lang="ja-JP" altLang="en-US" dirty="0" smtClean="0"/>
              <a:t>評価軸の特徴</a:t>
            </a:r>
          </a:p>
        </p:txBody>
      </p:sp>
      <p:graphicFrame>
        <p:nvGraphicFramePr>
          <p:cNvPr id="206890" name="Group 42"/>
          <p:cNvGraphicFramePr>
            <a:graphicFrameLocks noGrp="1"/>
          </p:cNvGraphicFramePr>
          <p:nvPr/>
        </p:nvGraphicFramePr>
        <p:xfrm>
          <a:off x="107950" y="1268413"/>
          <a:ext cx="8856663" cy="5156391"/>
        </p:xfrm>
        <a:graphic>
          <a:graphicData uri="http://schemas.openxmlformats.org/drawingml/2006/table">
            <a:tbl>
              <a:tblPr>
                <a:tableStyleId>{ED083AE6-46FA-4A59-8FB0-9F97EB10719F}</a:tableStyleId>
              </a:tblPr>
              <a:tblGrid>
                <a:gridCol w="1463675"/>
                <a:gridCol w="2155825"/>
                <a:gridCol w="2788766"/>
                <a:gridCol w="2448397"/>
              </a:tblGrid>
              <a:tr h="438150">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能 力</a:t>
                      </a:r>
                      <a:endParaRPr kumimoji="0" lang="ja-JP" altLang="en-US" sz="22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介助の方法</a:t>
                      </a:r>
                      <a:endParaRPr kumimoji="0" lang="ja-JP" altLang="en-US" sz="22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有 無</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horzOverflow="overflow"/>
                </a:tc>
              </a:tr>
              <a:tr h="12350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主な</a:t>
                      </a:r>
                      <a:br>
                        <a:rPr kumimoji="0" lang="ja-JP" altLang="en-US" sz="2200" u="none" strike="noStrike" cap="none" normalizeH="0" baseline="0" dirty="0" smtClean="0">
                          <a:ln>
                            <a:noFill/>
                          </a:ln>
                          <a:effectLst/>
                        </a:rPr>
                      </a:br>
                      <a:r>
                        <a:rPr kumimoji="0" lang="ja-JP" altLang="en-US" sz="2200" u="none" strike="noStrike" cap="none" normalizeH="0" baseline="0" dirty="0" smtClean="0">
                          <a:ln>
                            <a:noFill/>
                          </a:ln>
                          <a:effectLst/>
                        </a:rPr>
                        <a:t>調査項目</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身体の能力</a:t>
                      </a:r>
                      <a:br>
                        <a:rPr kumimoji="0" lang="ja-JP" altLang="en-US" sz="2200" u="none" strike="noStrike" cap="none" normalizeH="0" baseline="0" dirty="0" smtClean="0">
                          <a:ln>
                            <a:noFill/>
                          </a:ln>
                          <a:solidFill>
                            <a:schemeClr val="bg1">
                              <a:lumMod val="85000"/>
                            </a:schemeClr>
                          </a:solidFill>
                          <a:effectLst/>
                        </a:rPr>
                      </a:br>
                      <a:r>
                        <a:rPr kumimoji="0" lang="ja-JP" altLang="en-US" sz="1300" u="none" strike="noStrike" cap="none" normalizeH="0" baseline="0" dirty="0" smtClean="0">
                          <a:ln>
                            <a:noFill/>
                          </a:ln>
                          <a:solidFill>
                            <a:schemeClr val="bg1">
                              <a:lumMod val="85000"/>
                            </a:schemeClr>
                          </a:solidFill>
                          <a:effectLst/>
                        </a:rPr>
                        <a:t>（第</a:t>
                      </a:r>
                      <a:r>
                        <a:rPr kumimoji="0" lang="en-US" altLang="ja-JP" sz="1300" u="none" strike="noStrike" cap="none" normalizeH="0" baseline="0" dirty="0" smtClean="0">
                          <a:ln>
                            <a:noFill/>
                          </a:ln>
                          <a:solidFill>
                            <a:schemeClr val="bg1">
                              <a:lumMod val="85000"/>
                            </a:schemeClr>
                          </a:solidFill>
                          <a:effectLst/>
                        </a:rPr>
                        <a:t>1</a:t>
                      </a:r>
                      <a:r>
                        <a:rPr kumimoji="0" lang="ja-JP" altLang="en-US" sz="1300" u="none" strike="noStrike" cap="none" normalizeH="0" baseline="0" dirty="0" smtClean="0">
                          <a:ln>
                            <a:noFill/>
                          </a:ln>
                          <a:solidFill>
                            <a:schemeClr val="bg1">
                              <a:lumMod val="85000"/>
                            </a:schemeClr>
                          </a:solidFill>
                          <a:effectLst/>
                        </a:rPr>
                        <a:t>群を中心に</a:t>
                      </a:r>
                      <a:r>
                        <a:rPr kumimoji="0" lang="en-US" altLang="ja-JP" sz="1300" u="none" strike="noStrike" cap="none" normalizeH="0" baseline="0" dirty="0" smtClean="0">
                          <a:ln>
                            <a:noFill/>
                          </a:ln>
                          <a:solidFill>
                            <a:schemeClr val="bg1">
                              <a:lumMod val="85000"/>
                            </a:schemeClr>
                          </a:solidFill>
                          <a:effectLst/>
                        </a:rPr>
                        <a:t>10</a:t>
                      </a:r>
                      <a:r>
                        <a:rPr kumimoji="0" lang="ja-JP" altLang="en-US" sz="1300" u="none" strike="noStrike" cap="none" normalizeH="0" baseline="0" dirty="0" smtClean="0">
                          <a:ln>
                            <a:noFill/>
                          </a:ln>
                          <a:solidFill>
                            <a:schemeClr val="bg1">
                              <a:lumMod val="85000"/>
                            </a:schemeClr>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認知の能力</a:t>
                      </a:r>
                      <a:br>
                        <a:rPr kumimoji="0" lang="ja-JP" altLang="en-US" sz="2200" u="none" strike="noStrike" cap="none" normalizeH="0" baseline="0" dirty="0" smtClean="0">
                          <a:ln>
                            <a:noFill/>
                          </a:ln>
                          <a:solidFill>
                            <a:schemeClr val="bg1">
                              <a:lumMod val="85000"/>
                            </a:schemeClr>
                          </a:solidFill>
                          <a:effectLst/>
                        </a:rPr>
                      </a:br>
                      <a:r>
                        <a:rPr kumimoji="0" lang="ja-JP" altLang="en-US" sz="1300" u="none" strike="noStrike" cap="none" normalizeH="0" baseline="0" dirty="0" smtClean="0">
                          <a:ln>
                            <a:noFill/>
                          </a:ln>
                          <a:solidFill>
                            <a:schemeClr val="bg1">
                              <a:lumMod val="85000"/>
                            </a:schemeClr>
                          </a:solidFill>
                          <a:effectLst/>
                        </a:rPr>
                        <a:t>（第</a:t>
                      </a:r>
                      <a:r>
                        <a:rPr kumimoji="0" lang="en-US" altLang="ja-JP" sz="1300" u="none" strike="noStrike" cap="none" normalizeH="0" baseline="0" dirty="0" smtClean="0">
                          <a:ln>
                            <a:noFill/>
                          </a:ln>
                          <a:solidFill>
                            <a:schemeClr val="bg1">
                              <a:lumMod val="85000"/>
                            </a:schemeClr>
                          </a:solidFill>
                          <a:effectLst/>
                        </a:rPr>
                        <a:t>3</a:t>
                      </a:r>
                      <a:r>
                        <a:rPr kumimoji="0" lang="ja-JP" altLang="en-US" sz="1300" u="none" strike="noStrike" cap="none" normalizeH="0" baseline="0" dirty="0" smtClean="0">
                          <a:ln>
                            <a:noFill/>
                          </a:ln>
                          <a:solidFill>
                            <a:schemeClr val="bg1">
                              <a:lumMod val="85000"/>
                            </a:schemeClr>
                          </a:solidFill>
                          <a:effectLst/>
                        </a:rPr>
                        <a:t>群を中心に</a:t>
                      </a:r>
                      <a:r>
                        <a:rPr kumimoji="0" lang="en-US" altLang="ja-JP" sz="1300" u="none" strike="noStrike" cap="none" normalizeH="0" baseline="0" dirty="0" smtClean="0">
                          <a:ln>
                            <a:noFill/>
                          </a:ln>
                          <a:solidFill>
                            <a:schemeClr val="bg1">
                              <a:lumMod val="85000"/>
                            </a:schemeClr>
                          </a:solidFill>
                          <a:effectLst/>
                        </a:rPr>
                        <a:t>8</a:t>
                      </a:r>
                      <a:r>
                        <a:rPr kumimoji="0" lang="ja-JP" altLang="en-US" sz="1300" u="none" strike="noStrike" cap="none" normalizeH="0" baseline="0" dirty="0" smtClean="0">
                          <a:ln>
                            <a:noFill/>
                          </a:ln>
                          <a:solidFill>
                            <a:schemeClr val="bg1">
                              <a:lumMod val="85000"/>
                            </a:schemeClr>
                          </a:solidFill>
                          <a:effectLst/>
                        </a:rPr>
                        <a:t>項目）</a:t>
                      </a:r>
                      <a:endParaRPr kumimoji="0" lang="ja-JP" altLang="en-US" sz="13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生活機能</a:t>
                      </a:r>
                      <a:br>
                        <a:rPr kumimoji="0" lang="ja-JP" altLang="en-US" sz="22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（第</a:t>
                      </a:r>
                      <a:r>
                        <a:rPr kumimoji="0" lang="en-US" altLang="ja-JP" sz="1500" u="none" strike="noStrike" cap="none" normalizeH="0" baseline="0" dirty="0" smtClean="0">
                          <a:ln>
                            <a:noFill/>
                          </a:ln>
                          <a:solidFill>
                            <a:schemeClr val="bg1">
                              <a:lumMod val="85000"/>
                            </a:schemeClr>
                          </a:solidFill>
                          <a:effectLst/>
                        </a:rPr>
                        <a:t>2</a:t>
                      </a:r>
                      <a:r>
                        <a:rPr kumimoji="0" lang="ja-JP" altLang="en-US" sz="1500" u="none" strike="noStrike" cap="none" normalizeH="0" baseline="0" dirty="0" smtClean="0">
                          <a:ln>
                            <a:noFill/>
                          </a:ln>
                          <a:solidFill>
                            <a:schemeClr val="bg1">
                              <a:lumMod val="85000"/>
                            </a:schemeClr>
                          </a:solidFill>
                          <a:effectLst/>
                        </a:rPr>
                        <a:t>群を中心に</a:t>
                      </a:r>
                      <a:r>
                        <a:rPr kumimoji="0" lang="en-US" altLang="ja-JP" sz="1500" u="none" strike="noStrike" cap="none" normalizeH="0" baseline="0" dirty="0" smtClean="0">
                          <a:ln>
                            <a:noFill/>
                          </a:ln>
                          <a:solidFill>
                            <a:schemeClr val="bg1">
                              <a:lumMod val="85000"/>
                            </a:schemeClr>
                          </a:solidFill>
                          <a:effectLst/>
                        </a:rPr>
                        <a:t>12</a:t>
                      </a:r>
                      <a:r>
                        <a:rPr kumimoji="0" lang="ja-JP" altLang="en-US" sz="1500" u="none" strike="noStrike" cap="none" normalizeH="0" baseline="0" dirty="0" smtClean="0">
                          <a:ln>
                            <a:noFill/>
                          </a:ln>
                          <a:solidFill>
                            <a:schemeClr val="bg1">
                              <a:lumMod val="85000"/>
                            </a:schemeClr>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bg1">
                              <a:lumMod val="85000"/>
                            </a:schemeClr>
                          </a:solidFill>
                          <a:effectLst/>
                        </a:rPr>
                        <a:t>社会生活への適応</a:t>
                      </a:r>
                      <a:br>
                        <a:rPr kumimoji="0" lang="ja-JP" altLang="en-US" sz="22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（第</a:t>
                      </a:r>
                      <a:r>
                        <a:rPr kumimoji="0" lang="en-US" altLang="ja-JP" sz="1500" u="none" strike="noStrike" cap="none" normalizeH="0" baseline="0" dirty="0" smtClean="0">
                          <a:ln>
                            <a:noFill/>
                          </a:ln>
                          <a:solidFill>
                            <a:schemeClr val="bg1">
                              <a:lumMod val="85000"/>
                            </a:schemeClr>
                          </a:solidFill>
                          <a:effectLst/>
                        </a:rPr>
                        <a:t>5</a:t>
                      </a:r>
                      <a:r>
                        <a:rPr kumimoji="0" lang="ja-JP" altLang="en-US" sz="1500" u="none" strike="noStrike" cap="none" normalizeH="0" baseline="0" dirty="0" smtClean="0">
                          <a:ln>
                            <a:noFill/>
                          </a:ln>
                          <a:solidFill>
                            <a:schemeClr val="bg1">
                              <a:lumMod val="85000"/>
                            </a:schemeClr>
                          </a:solidFill>
                          <a:effectLst/>
                        </a:rPr>
                        <a:t>群を中心に</a:t>
                      </a:r>
                      <a:r>
                        <a:rPr kumimoji="0" lang="en-US" altLang="ja-JP" sz="1500" u="none" strike="noStrike" cap="none" normalizeH="0" baseline="0" dirty="0" smtClean="0">
                          <a:ln>
                            <a:noFill/>
                          </a:ln>
                          <a:solidFill>
                            <a:schemeClr val="bg1">
                              <a:lumMod val="85000"/>
                            </a:schemeClr>
                          </a:solidFill>
                          <a:effectLst/>
                        </a:rPr>
                        <a:t>4</a:t>
                      </a:r>
                      <a:r>
                        <a:rPr kumimoji="0" lang="ja-JP" altLang="en-US" sz="1500" u="none" strike="noStrike" cap="none" normalizeH="0" baseline="0" dirty="0" smtClean="0">
                          <a:ln>
                            <a:noFill/>
                          </a:ln>
                          <a:solidFill>
                            <a:schemeClr val="bg1">
                              <a:lumMod val="85000"/>
                            </a:schemeClr>
                          </a:solidFill>
                          <a:effectLst/>
                        </a:rPr>
                        <a:t>項目）</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麻痺等・拘縮</a:t>
                      </a:r>
                      <a:r>
                        <a:rPr kumimoji="0" lang="en-US" altLang="ja-JP" sz="2200" u="none" strike="noStrike" cap="none" normalizeH="0" baseline="0" dirty="0" smtClean="0">
                          <a:ln>
                            <a:noFill/>
                          </a:ln>
                          <a:solidFill>
                            <a:schemeClr val="tx1"/>
                          </a:solidFill>
                          <a:effectLst/>
                        </a:rPr>
                        <a:t/>
                      </a:r>
                      <a:br>
                        <a:rPr kumimoji="0" lang="en-US" altLang="ja-JP" sz="2200" u="none" strike="noStrike" cap="none" normalizeH="0" baseline="0" dirty="0" smtClean="0">
                          <a:ln>
                            <a:noFill/>
                          </a:ln>
                          <a:solidFill>
                            <a:schemeClr val="tx1"/>
                          </a:solidFill>
                          <a:effectLst/>
                        </a:rPr>
                      </a:br>
                      <a:r>
                        <a:rPr kumimoji="0" lang="ja-JP" altLang="en-US" sz="1200" u="none" strike="noStrike" cap="none" normalizeH="0" baseline="0" dirty="0" smtClean="0">
                          <a:ln>
                            <a:noFill/>
                          </a:ln>
                          <a:solidFill>
                            <a:schemeClr val="tx1"/>
                          </a:solidFill>
                          <a:effectLst/>
                        </a:rPr>
                        <a:t>（第</a:t>
                      </a:r>
                      <a:r>
                        <a:rPr kumimoji="0" lang="en-US" altLang="ja-JP" sz="1200" u="none" strike="noStrike" cap="none" normalizeH="0" baseline="0" dirty="0" smtClean="0">
                          <a:ln>
                            <a:noFill/>
                          </a:ln>
                          <a:solidFill>
                            <a:schemeClr val="tx1"/>
                          </a:solidFill>
                          <a:effectLst/>
                        </a:rPr>
                        <a:t>1</a:t>
                      </a:r>
                      <a:r>
                        <a:rPr kumimoji="0" lang="ja-JP" altLang="en-US" sz="1200" u="none" strike="noStrike" cap="none" normalizeH="0" baseline="0" dirty="0" smtClean="0">
                          <a:ln>
                            <a:noFill/>
                          </a:ln>
                          <a:solidFill>
                            <a:schemeClr val="tx1"/>
                          </a:solidFill>
                          <a:effectLst/>
                        </a:rPr>
                        <a:t>群の</a:t>
                      </a:r>
                      <a:r>
                        <a:rPr kumimoji="0" lang="en-US" altLang="ja-JP" sz="1200" u="none" strike="noStrike" cap="none" normalizeH="0" baseline="0" dirty="0" smtClean="0">
                          <a:ln>
                            <a:noFill/>
                          </a:ln>
                          <a:solidFill>
                            <a:schemeClr val="tx1"/>
                          </a:solidFill>
                          <a:effectLst/>
                        </a:rPr>
                        <a:t>9</a:t>
                      </a:r>
                      <a:r>
                        <a:rPr kumimoji="0" lang="ja-JP" altLang="en-US" sz="1200" u="none" strike="noStrike" cap="none" normalizeH="0" baseline="0" dirty="0" smtClean="0">
                          <a:ln>
                            <a:noFill/>
                          </a:ln>
                          <a:solidFill>
                            <a:schemeClr val="tx1"/>
                          </a:solidFill>
                          <a:effectLst/>
                        </a:rPr>
                        <a:t>部位）</a:t>
                      </a:r>
                      <a:r>
                        <a:rPr kumimoji="0" lang="ja-JP" altLang="en-US" sz="1700" u="none" strike="noStrike" cap="none" normalizeH="0" baseline="0" dirty="0" smtClean="0">
                          <a:ln>
                            <a:noFill/>
                          </a:ln>
                          <a:solidFill>
                            <a:schemeClr val="tx1"/>
                          </a:solidFill>
                          <a:effectLst/>
                        </a:rPr>
                        <a:t/>
                      </a:r>
                      <a:br>
                        <a:rPr kumimoji="0" lang="ja-JP" altLang="en-US" sz="1700" u="none" strike="noStrike" cap="none" normalizeH="0" baseline="0" dirty="0" smtClean="0">
                          <a:ln>
                            <a:noFill/>
                          </a:ln>
                          <a:solidFill>
                            <a:schemeClr val="tx1"/>
                          </a:solidFill>
                          <a:effectLst/>
                        </a:rPr>
                      </a:br>
                      <a:r>
                        <a:rPr kumimoji="0" lang="en-US" altLang="ja-JP" sz="2200" u="none" strike="noStrike" cap="none" normalizeH="0" baseline="0" dirty="0" smtClean="0">
                          <a:ln>
                            <a:noFill/>
                          </a:ln>
                          <a:solidFill>
                            <a:schemeClr val="tx1"/>
                          </a:solidFill>
                          <a:effectLst/>
                        </a:rPr>
                        <a:t>BPSD</a:t>
                      </a:r>
                      <a:r>
                        <a:rPr kumimoji="0" lang="ja-JP" altLang="en-US" sz="2200" u="none" strike="noStrike" cap="none" normalizeH="0" baseline="0" dirty="0" smtClean="0">
                          <a:ln>
                            <a:noFill/>
                          </a:ln>
                          <a:solidFill>
                            <a:schemeClr val="tx1"/>
                          </a:solidFill>
                          <a:effectLst/>
                        </a:rPr>
                        <a:t>関連</a:t>
                      </a:r>
                      <a:br>
                        <a:rPr kumimoji="0" lang="ja-JP" altLang="en-US" sz="2200" u="none" strike="noStrike" cap="none" normalizeH="0" baseline="0" dirty="0" smtClean="0">
                          <a:ln>
                            <a:noFill/>
                          </a:ln>
                          <a:solidFill>
                            <a:schemeClr val="tx1"/>
                          </a:solidFill>
                          <a:effectLst/>
                        </a:rPr>
                      </a:br>
                      <a:r>
                        <a:rPr kumimoji="0" lang="ja-JP" altLang="en-US" sz="1400" u="none" strike="noStrike" cap="none" normalizeH="0" baseline="0" dirty="0" smtClean="0">
                          <a:ln>
                            <a:noFill/>
                          </a:ln>
                          <a:solidFill>
                            <a:schemeClr val="tx1"/>
                          </a:solidFill>
                          <a:effectLst/>
                        </a:rPr>
                        <a:t>（</a:t>
                      </a:r>
                      <a:r>
                        <a:rPr kumimoji="0" lang="ja-JP" altLang="en-US" sz="1100" u="none" strike="noStrike" cap="none" normalizeH="0" baseline="0" dirty="0" smtClean="0">
                          <a:ln>
                            <a:noFill/>
                          </a:ln>
                          <a:solidFill>
                            <a:schemeClr val="tx1"/>
                          </a:solidFill>
                          <a:effectLst/>
                        </a:rPr>
                        <a:t>第</a:t>
                      </a:r>
                      <a:r>
                        <a:rPr kumimoji="0" lang="en-US" altLang="ja-JP" sz="1400" u="none" strike="noStrike" cap="none" normalizeH="0" baseline="0" dirty="0" smtClean="0">
                          <a:ln>
                            <a:noFill/>
                          </a:ln>
                          <a:solidFill>
                            <a:schemeClr val="tx1"/>
                          </a:solidFill>
                          <a:effectLst/>
                        </a:rPr>
                        <a:t>4</a:t>
                      </a:r>
                      <a:r>
                        <a:rPr kumimoji="0" lang="ja-JP" altLang="en-US" sz="1000" u="none" strike="noStrike" cap="none" normalizeH="0" baseline="0" dirty="0" smtClean="0">
                          <a:ln>
                            <a:noFill/>
                          </a:ln>
                          <a:solidFill>
                            <a:schemeClr val="tx1"/>
                          </a:solidFill>
                          <a:effectLst/>
                        </a:rPr>
                        <a:t>群を中心に</a:t>
                      </a:r>
                      <a:r>
                        <a:rPr kumimoji="0" lang="en-US" altLang="ja-JP" sz="1400" u="none" strike="noStrike" cap="none" normalizeH="0" baseline="0" dirty="0" smtClean="0">
                          <a:ln>
                            <a:noFill/>
                          </a:ln>
                          <a:solidFill>
                            <a:schemeClr val="tx1"/>
                          </a:solidFill>
                          <a:effectLst/>
                        </a:rPr>
                        <a:t>18</a:t>
                      </a:r>
                      <a:r>
                        <a:rPr kumimoji="0" lang="ja-JP" altLang="en-US" sz="1000" u="none" strike="noStrike" cap="none" normalizeH="0" baseline="0" dirty="0" smtClean="0">
                          <a:ln>
                            <a:noFill/>
                          </a:ln>
                          <a:solidFill>
                            <a:schemeClr val="tx1"/>
                          </a:solidFill>
                          <a:effectLst/>
                        </a:rPr>
                        <a:t>項目</a:t>
                      </a:r>
                      <a:r>
                        <a:rPr kumimoji="0" lang="ja-JP" altLang="en-US" sz="1400" u="none" strike="noStrike" cap="none" normalizeH="0" baseline="0" dirty="0" smtClean="0">
                          <a:ln>
                            <a:noFill/>
                          </a:ln>
                          <a:solidFill>
                            <a:schemeClr val="tx1"/>
                          </a:solidFill>
                          <a:effectLst/>
                        </a:rPr>
                        <a:t>）</a:t>
                      </a:r>
                      <a:endParaRPr kumimoji="0" lang="ja-JP" altLang="en-US"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選択肢の特徴</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bg1">
                              <a:lumMod val="85000"/>
                            </a:schemeClr>
                          </a:solidFill>
                          <a:effectLst/>
                        </a:rPr>
                        <a:t>「できる」「できない」の表現が含まれる</a:t>
                      </a:r>
                      <a:endParaRPr kumimoji="0" lang="ja-JP" altLang="en-US" sz="17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solidFill>
                            <a:schemeClr val="bg1">
                              <a:lumMod val="85000"/>
                            </a:schemeClr>
                          </a:solidFill>
                          <a:effectLst/>
                        </a:rPr>
                        <a:t>「介助」の</a:t>
                      </a:r>
                      <a:r>
                        <a:rPr kumimoji="0" lang="en-US" altLang="ja-JP" sz="1800" u="none" strike="noStrike" cap="none" normalizeH="0" baseline="0" dirty="0" smtClean="0">
                          <a:ln>
                            <a:noFill/>
                          </a:ln>
                          <a:solidFill>
                            <a:schemeClr val="bg1">
                              <a:lumMod val="85000"/>
                            </a:schemeClr>
                          </a:solidFill>
                          <a:effectLst/>
                        </a:rPr>
                        <a:t/>
                      </a:r>
                      <a:br>
                        <a:rPr kumimoji="0" lang="en-US" altLang="ja-JP" sz="1800" u="none" strike="noStrike" cap="none" normalizeH="0" baseline="0" dirty="0" smtClean="0">
                          <a:ln>
                            <a:noFill/>
                          </a:ln>
                          <a:solidFill>
                            <a:schemeClr val="bg1">
                              <a:lumMod val="85000"/>
                            </a:schemeClr>
                          </a:solidFill>
                          <a:effectLst/>
                        </a:rPr>
                      </a:br>
                      <a:r>
                        <a:rPr kumimoji="0" lang="ja-JP" altLang="en-US" sz="1800" u="none" strike="noStrike" cap="none" normalizeH="0" baseline="0" dirty="0" smtClean="0">
                          <a:ln>
                            <a:noFill/>
                          </a:ln>
                          <a:solidFill>
                            <a:schemeClr val="bg1">
                              <a:lumMod val="85000"/>
                            </a:schemeClr>
                          </a:solidFill>
                          <a:effectLst/>
                        </a:rPr>
                        <a:t>表現が含まれる</a:t>
                      </a:r>
                      <a:endParaRPr kumimoji="0" lang="ja-JP" altLang="en-US" sz="18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tx1"/>
                          </a:solidFill>
                          <a:effectLst/>
                        </a:rPr>
                        <a:t>「ない」「ある」</a:t>
                      </a:r>
                      <a:endParaRPr kumimoji="0" lang="en-US" altLang="ja-JP" sz="1700" u="none" strike="noStrike" cap="none" normalizeH="0" baseline="0" dirty="0" smtClean="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tx1"/>
                          </a:solidFill>
                          <a:effectLst/>
                        </a:rPr>
                        <a:t>の表現が含まれる</a:t>
                      </a:r>
                      <a:endParaRPr kumimoji="0" lang="ja-JP" altLang="en-US" sz="17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73342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effectLst/>
                        </a:rPr>
                        <a:t>基本調査の選択基準</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試行による</a:t>
                      </a:r>
                      <a:r>
                        <a:rPr kumimoji="0" lang="en-US" altLang="ja-JP" sz="1500" u="none" strike="noStrike" cap="none" normalizeH="0" baseline="0" dirty="0" smtClean="0">
                          <a:ln>
                            <a:noFill/>
                          </a:ln>
                          <a:solidFill>
                            <a:schemeClr val="bg1">
                              <a:lumMod val="85000"/>
                            </a:schemeClr>
                          </a:solidFill>
                          <a:effectLst/>
                        </a:rPr>
                        <a:t/>
                      </a:r>
                      <a:br>
                        <a:rPr kumimoji="0" lang="en-US" altLang="ja-JP" sz="15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本人の能力の評価</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介護者の介助状況</a:t>
                      </a:r>
                      <a:endParaRPr kumimoji="0" lang="en-US" altLang="ja-JP" sz="1500" u="none" strike="noStrike" cap="none" normalizeH="0" baseline="0" dirty="0" smtClean="0">
                        <a:ln>
                          <a:noFill/>
                        </a:ln>
                        <a:solidFill>
                          <a:schemeClr val="bg1">
                            <a:lumMod val="85000"/>
                          </a:schemeClr>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（適切な介助）</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行動の発生</a:t>
                      </a:r>
                      <a:r>
                        <a:rPr kumimoji="0" lang="ja-JP" altLang="en-US" sz="1500" u="none" strike="noStrike" kern="1200" cap="none" normalizeH="0" baseline="0" dirty="0" smtClean="0">
                          <a:ln>
                            <a:noFill/>
                          </a:ln>
                          <a:solidFill>
                            <a:schemeClr val="tx1"/>
                          </a:solidFill>
                          <a:effectLst/>
                        </a:rPr>
                        <a:t>頻度</a:t>
                      </a:r>
                      <a:r>
                        <a:rPr kumimoji="0" lang="en-US" altLang="ja-JP" sz="1500" u="none" strike="noStrike" kern="1200" cap="none" normalizeH="0" baseline="0" dirty="0" smtClean="0">
                          <a:ln>
                            <a:noFill/>
                          </a:ln>
                          <a:solidFill>
                            <a:schemeClr val="tx1"/>
                          </a:solidFill>
                          <a:effectLst/>
                        </a:rPr>
                        <a:t/>
                      </a:r>
                      <a:br>
                        <a:rPr kumimoji="0" lang="en-US" altLang="ja-JP" sz="1500" u="none" strike="noStrike" kern="1200" cap="none" normalizeH="0" baseline="0" dirty="0" smtClean="0">
                          <a:ln>
                            <a:noFill/>
                          </a:ln>
                          <a:solidFill>
                            <a:schemeClr val="tx1"/>
                          </a:solidFill>
                          <a:effectLst/>
                        </a:rPr>
                      </a:br>
                      <a:r>
                        <a:rPr kumimoji="0" lang="ja-JP" altLang="en-US" sz="1400" u="none" strike="noStrike" kern="1200" cap="none" normalizeH="0" baseline="0" dirty="0" smtClean="0">
                          <a:ln>
                            <a:noFill/>
                          </a:ln>
                          <a:solidFill>
                            <a:schemeClr val="tx1"/>
                          </a:solidFill>
                          <a:effectLst/>
                        </a:rPr>
                        <a:t>に</a:t>
                      </a:r>
                      <a:r>
                        <a:rPr kumimoji="0" lang="ja-JP" altLang="en-US" sz="1400" u="none" strike="noStrike" cap="none" normalizeH="0" baseline="0" dirty="0" smtClean="0">
                          <a:ln>
                            <a:noFill/>
                          </a:ln>
                          <a:solidFill>
                            <a:schemeClr val="tx1"/>
                          </a:solidFill>
                          <a:effectLst/>
                        </a:rPr>
                        <a:t>基づき選択</a:t>
                      </a:r>
                      <a:r>
                        <a:rPr kumimoji="0" lang="en-US" altLang="ja-JP" sz="800" u="none" strike="noStrike" cap="none" normalizeH="0" baseline="0" dirty="0" smtClean="0">
                          <a:ln>
                            <a:noFill/>
                          </a:ln>
                          <a:solidFill>
                            <a:schemeClr val="tx1"/>
                          </a:solidFill>
                          <a:effectLst/>
                        </a:rPr>
                        <a:t>(BPSD)※</a:t>
                      </a:r>
                      <a:endParaRPr kumimoji="0" lang="en-US" altLang="ja-JP"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735013">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特記事項</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日頃の状況</a:t>
                      </a:r>
                      <a:br>
                        <a:rPr kumimoji="0" lang="ja-JP" altLang="en-US" sz="1500" u="none" strike="noStrike" cap="none" normalizeH="0" baseline="0" dirty="0" smtClean="0">
                          <a:ln>
                            <a:noFill/>
                          </a:ln>
                          <a:solidFill>
                            <a:schemeClr val="bg1">
                              <a:lumMod val="85000"/>
                            </a:schemeClr>
                          </a:solidFill>
                          <a:effectLst/>
                        </a:rPr>
                      </a:br>
                      <a:r>
                        <a:rPr kumimoji="0" lang="ja-JP" altLang="en-US" sz="1500" u="none" strike="noStrike" cap="none" normalizeH="0" baseline="0" dirty="0" smtClean="0">
                          <a:ln>
                            <a:noFill/>
                          </a:ln>
                          <a:solidFill>
                            <a:schemeClr val="bg1">
                              <a:lumMod val="85000"/>
                            </a:schemeClr>
                          </a:solidFill>
                          <a:effectLst/>
                        </a:rPr>
                        <a:t>選択根拠・試行結果</a:t>
                      </a:r>
                      <a:r>
                        <a:rPr kumimoji="0" lang="en-US" altLang="ja-JP" sz="1500" u="none" strike="noStrike" cap="none" normalizeH="0" baseline="0" dirty="0" smtClean="0">
                          <a:ln>
                            <a:noFill/>
                          </a:ln>
                          <a:solidFill>
                            <a:schemeClr val="bg1">
                              <a:lumMod val="85000"/>
                            </a:schemeClr>
                          </a:solidFill>
                          <a:effectLst/>
                        </a:rPr>
                        <a:t/>
                      </a:r>
                      <a:br>
                        <a:rPr kumimoji="0" lang="en-US" altLang="ja-JP" sz="1500" u="none" strike="noStrike" cap="none" normalizeH="0" baseline="0" dirty="0" smtClean="0">
                          <a:ln>
                            <a:noFill/>
                          </a:ln>
                          <a:solidFill>
                            <a:schemeClr val="bg1">
                              <a:lumMod val="85000"/>
                            </a:schemeClr>
                          </a:solidFill>
                          <a:effectLst/>
                        </a:rPr>
                      </a:br>
                      <a:r>
                        <a:rPr kumimoji="0" lang="ja-JP" altLang="en-US" sz="1200" u="none" strike="noStrike" cap="none" normalizeH="0" baseline="0" dirty="0" smtClean="0">
                          <a:ln>
                            <a:noFill/>
                          </a:ln>
                          <a:solidFill>
                            <a:schemeClr val="bg1">
                              <a:lumMod val="85000"/>
                            </a:schemeClr>
                          </a:solidFill>
                          <a:effectLst/>
                        </a:rPr>
                        <a:t>（特に判断に迷う場合）</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bg1">
                              <a:lumMod val="85000"/>
                            </a:schemeClr>
                          </a:solidFill>
                          <a:effectLst/>
                        </a:rPr>
                        <a:t>介護の手間と頻度</a:t>
                      </a:r>
                      <a:r>
                        <a:rPr kumimoji="0" lang="en-US" altLang="ja-JP" sz="1500" u="none" strike="noStrike" cap="none" normalizeH="0" baseline="0" dirty="0" smtClean="0">
                          <a:ln>
                            <a:noFill/>
                          </a:ln>
                          <a:solidFill>
                            <a:schemeClr val="bg1">
                              <a:lumMod val="85000"/>
                            </a:schemeClr>
                          </a:solidFill>
                          <a:effectLst/>
                        </a:rPr>
                        <a:t/>
                      </a:r>
                      <a:br>
                        <a:rPr kumimoji="0" lang="en-US" altLang="ja-JP" sz="1500" u="none" strike="noStrike" cap="none" normalizeH="0" baseline="0" dirty="0" smtClean="0">
                          <a:ln>
                            <a:noFill/>
                          </a:ln>
                          <a:solidFill>
                            <a:schemeClr val="bg1">
                              <a:lumMod val="85000"/>
                            </a:schemeClr>
                          </a:solidFill>
                          <a:effectLst/>
                        </a:rPr>
                      </a:br>
                      <a:r>
                        <a:rPr kumimoji="0" lang="ja-JP" altLang="en-US" sz="1400" u="none" strike="noStrike" cap="none" normalizeH="0" baseline="0" dirty="0" smtClean="0">
                          <a:ln>
                            <a:noFill/>
                          </a:ln>
                          <a:solidFill>
                            <a:schemeClr val="bg1">
                              <a:lumMod val="85000"/>
                            </a:schemeClr>
                          </a:solidFill>
                          <a:effectLst/>
                        </a:rPr>
                        <a:t>（介助の量を把握できる記述）</a:t>
                      </a:r>
                      <a:endParaRPr kumimoji="0" lang="ja-JP" altLang="en-US" sz="1500" b="0"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介護の手間と頻度</a:t>
                      </a:r>
                      <a:endParaRPr kumimoji="0" lang="en-US" sz="1500" u="none" strike="noStrike" cap="none" normalizeH="0" baseline="0" dirty="0" smtClean="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en-US" altLang="ja-JP" sz="900" u="none" strike="noStrike" cap="none" normalizeH="0" baseline="0" dirty="0" smtClean="0">
                          <a:ln>
                            <a:noFill/>
                          </a:ln>
                          <a:solidFill>
                            <a:schemeClr val="tx1"/>
                          </a:solidFill>
                          <a:effectLst/>
                        </a:rPr>
                        <a:t>(BPSD)※</a:t>
                      </a:r>
                      <a:endParaRPr kumimoji="0" lang="en-US" altLang="ja-JP" sz="9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留意点</a:t>
                      </a:r>
                      <a:endParaRPr kumimoji="0" lang="en-US"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200" b="1" u="none" strike="noStrike" cap="none" normalizeH="0" baseline="0" dirty="0" smtClean="0">
                          <a:ln>
                            <a:noFill/>
                          </a:ln>
                          <a:solidFill>
                            <a:schemeClr val="bg1">
                              <a:lumMod val="85000"/>
                            </a:schemeClr>
                          </a:solidFill>
                          <a:effectLst/>
                        </a:rPr>
                        <a:t>実際に行ってもらった状況と日頃の状況が異なる場合</a:t>
                      </a:r>
                      <a:endParaRPr kumimoji="0" lang="en-US" altLang="ja-JP" sz="1200" b="1" u="none" strike="noStrike" cap="none" normalizeH="0" baseline="0" dirty="0" smtClean="0">
                        <a:ln>
                          <a:noFill/>
                        </a:ln>
                        <a:solidFill>
                          <a:schemeClr val="bg1">
                            <a:lumMod val="85000"/>
                          </a:schemeClr>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050" b="1" u="none" strike="noStrike" cap="none" normalizeH="0" baseline="0" dirty="0" smtClean="0">
                          <a:ln>
                            <a:noFill/>
                          </a:ln>
                          <a:solidFill>
                            <a:schemeClr val="bg1">
                              <a:lumMod val="85000"/>
                            </a:schemeClr>
                          </a:solidFill>
                          <a:effectLst/>
                        </a:rPr>
                        <a:t>「日頃の状況」の意味にも留意する</a:t>
                      </a:r>
                      <a:endParaRPr kumimoji="0" lang="ja-JP" altLang="en-US" sz="1050" b="1"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b="1" u="none" strike="noStrike" cap="none" normalizeH="0" baseline="0" dirty="0" smtClean="0">
                          <a:ln>
                            <a:noFill/>
                          </a:ln>
                          <a:solidFill>
                            <a:schemeClr val="bg1">
                              <a:lumMod val="85000"/>
                            </a:schemeClr>
                          </a:solidFill>
                          <a:effectLst/>
                        </a:rPr>
                        <a:t>「実際に行われている介助が不適切な場合」</a:t>
                      </a:r>
                      <a:endParaRPr kumimoji="0" lang="ja-JP" altLang="en-US" sz="1400" b="1" i="0" u="none" strike="noStrike" cap="none" normalizeH="0" baseline="0" dirty="0" smtClean="0">
                        <a:ln>
                          <a:noFill/>
                        </a:ln>
                        <a:solidFill>
                          <a:schemeClr val="bg1">
                            <a:lumMod val="85000"/>
                          </a:schemeClr>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tx1"/>
                          </a:solidFill>
                          <a:effectLst/>
                        </a:rPr>
                        <a:t>選択と特記事項の基準が異なる点に留意</a:t>
                      </a:r>
                      <a:endParaRPr kumimoji="0" lang="en-US" altLang="ja-JP" sz="1400" u="none" strike="noStrike" cap="none" normalizeH="0" baseline="0" dirty="0" smtClean="0">
                        <a:ln>
                          <a:noFill/>
                        </a:ln>
                        <a:solidFill>
                          <a:schemeClr val="tx1"/>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u="none" strike="noStrike" cap="none" normalizeH="0" baseline="0" dirty="0" smtClean="0">
                          <a:ln>
                            <a:noFill/>
                          </a:ln>
                          <a:solidFill>
                            <a:schemeClr val="tx1"/>
                          </a:solidFill>
                          <a:effectLst/>
                        </a:rPr>
                        <a:t>定義以外で手間のかかる類似の行動等がある場合</a:t>
                      </a:r>
                      <a:r>
                        <a:rPr kumimoji="0" lang="en-US" altLang="ja-JP" sz="1050" u="none" strike="noStrike" cap="none" normalizeH="0" baseline="0" dirty="0" smtClean="0">
                          <a:ln>
                            <a:noFill/>
                          </a:ln>
                          <a:solidFill>
                            <a:schemeClr val="tx1"/>
                          </a:solidFill>
                          <a:effectLst/>
                        </a:rPr>
                        <a:t>(BPSD)※</a:t>
                      </a:r>
                      <a:endParaRPr kumimoji="0" lang="en-US" altLang="ja-JP"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bl>
          </a:graphicData>
        </a:graphic>
      </p:graphicFrame>
      <p:sp>
        <p:nvSpPr>
          <p:cNvPr id="7208" name="テキスト ボックス 41"/>
          <p:cNvSpPr txBox="1">
            <a:spLocks noChangeArrowheads="1"/>
          </p:cNvSpPr>
          <p:nvPr/>
        </p:nvSpPr>
        <p:spPr bwMode="auto">
          <a:xfrm>
            <a:off x="6732588" y="6525344"/>
            <a:ext cx="2168525" cy="274637"/>
          </a:xfrm>
          <a:prstGeom prst="rect">
            <a:avLst/>
          </a:prstGeom>
          <a:noFill/>
          <a:ln w="9525">
            <a:noFill/>
            <a:miter lim="800000"/>
            <a:headEnd/>
            <a:tailEnd/>
          </a:ln>
        </p:spPr>
        <p:txBody>
          <a:bodyPr>
            <a:spAutoFit/>
          </a:bodyPr>
          <a:lstStyle/>
          <a:p>
            <a:r>
              <a:rPr lang="en-US" altLang="ja-JP" sz="1200" dirty="0">
                <a:latin typeface="Calibri" pitchFamily="34" charset="0"/>
              </a:rPr>
              <a:t>※</a:t>
            </a:r>
            <a:r>
              <a:rPr lang="ja-JP" altLang="en-US" sz="1200" dirty="0">
                <a:latin typeface="Calibri" pitchFamily="34" charset="0"/>
              </a:rPr>
              <a:t>麻痺等・拘縮は能力と同じ</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dirty="0" smtClean="0"/>
              <a:t>有無の項目の特徴</a:t>
            </a:r>
          </a:p>
        </p:txBody>
      </p:sp>
      <p:sp>
        <p:nvSpPr>
          <p:cNvPr id="33795" name="Rectangle 3"/>
          <p:cNvSpPr>
            <a:spLocks noGrp="1" noChangeArrowheads="1"/>
          </p:cNvSpPr>
          <p:nvPr>
            <p:ph type="body" idx="1"/>
          </p:nvPr>
        </p:nvSpPr>
        <p:spPr>
          <a:xfrm>
            <a:off x="566738" y="1341439"/>
            <a:ext cx="8001000" cy="1007442"/>
          </a:xfrm>
        </p:spPr>
        <p:txBody>
          <a:bodyPr/>
          <a:lstStyle/>
          <a:p>
            <a:pPr eaLnBrk="1" hangingPunct="1">
              <a:lnSpc>
                <a:spcPct val="90000"/>
              </a:lnSpc>
            </a:pPr>
            <a:r>
              <a:rPr lang="ja-JP" altLang="en-US" sz="2000" dirty="0" smtClean="0"/>
              <a:t>有無は「麻痺・拘縮」と「</a:t>
            </a:r>
            <a:r>
              <a:rPr lang="en-US" altLang="ja-JP" sz="2000" dirty="0" smtClean="0"/>
              <a:t>BPSD</a:t>
            </a:r>
            <a:r>
              <a:rPr lang="ja-JP" altLang="en-US" sz="2000" dirty="0" smtClean="0"/>
              <a:t>関連」の</a:t>
            </a:r>
            <a:r>
              <a:rPr lang="en-US" altLang="ja-JP" sz="2000" dirty="0" smtClean="0"/>
              <a:t>2</a:t>
            </a:r>
            <a:r>
              <a:rPr lang="ja-JP" altLang="en-US" sz="2000" dirty="0" smtClean="0"/>
              <a:t>種類に分類される。</a:t>
            </a:r>
          </a:p>
          <a:p>
            <a:pPr lvl="1" eaLnBrk="1" hangingPunct="1">
              <a:lnSpc>
                <a:spcPct val="90000"/>
              </a:lnSpc>
            </a:pPr>
            <a:r>
              <a:rPr lang="ja-JP" altLang="en-US" sz="1800" dirty="0" smtClean="0"/>
              <a:t>麻痺・拘縮については、調査方法や基本原則について、「能力」に同じであるため、ここでは、以下、</a:t>
            </a:r>
            <a:r>
              <a:rPr lang="en-US" altLang="ja-JP" sz="1800" dirty="0" smtClean="0"/>
              <a:t>BPSD</a:t>
            </a:r>
            <a:r>
              <a:rPr lang="ja-JP" altLang="en-US" sz="1800" dirty="0" smtClean="0"/>
              <a:t>関連の有無に絞っている。</a:t>
            </a:r>
          </a:p>
        </p:txBody>
      </p:sp>
      <p:sp>
        <p:nvSpPr>
          <p:cNvPr id="33796" name="AutoShape 4"/>
          <p:cNvSpPr>
            <a:spLocks noChangeArrowheads="1"/>
          </p:cNvSpPr>
          <p:nvPr/>
        </p:nvSpPr>
        <p:spPr bwMode="auto">
          <a:xfrm>
            <a:off x="179512" y="2420888"/>
            <a:ext cx="8785225" cy="4176464"/>
          </a:xfrm>
          <a:prstGeom prst="roundRect">
            <a:avLst>
              <a:gd name="adj" fmla="val 11264"/>
            </a:avLst>
          </a:prstGeom>
          <a:solidFill>
            <a:srgbClr val="CCFFFF"/>
          </a:solidFill>
          <a:ln w="9525">
            <a:solidFill>
              <a:srgbClr val="0000FF"/>
            </a:solidFill>
            <a:round/>
            <a:headEnd/>
            <a:tailEnd/>
          </a:ln>
        </p:spPr>
        <p:txBody>
          <a:bodyPr wrap="none" anchor="ctr"/>
          <a:lstStyle/>
          <a:p>
            <a:r>
              <a:rPr lang="en-US" altLang="ja-JP" sz="2000" dirty="0" smtClean="0"/>
              <a:t>【</a:t>
            </a:r>
            <a:r>
              <a:rPr lang="ja-JP" altLang="en-US" sz="2000" dirty="0" smtClean="0"/>
              <a:t>第</a:t>
            </a:r>
            <a:r>
              <a:rPr lang="en-US" altLang="ja-JP" sz="2000" dirty="0" smtClean="0"/>
              <a:t>1</a:t>
            </a:r>
            <a:r>
              <a:rPr lang="ja-JP" altLang="en-US" sz="2000" dirty="0"/>
              <a:t>群</a:t>
            </a:r>
            <a:r>
              <a:rPr lang="en-US" altLang="ja-JP" sz="2000" dirty="0"/>
              <a:t>】</a:t>
            </a:r>
            <a:r>
              <a:rPr lang="ja-JP" altLang="en-US" sz="2000" dirty="0"/>
              <a:t>　</a:t>
            </a:r>
            <a:r>
              <a:rPr lang="en-US" altLang="ja-JP" sz="1800" dirty="0"/>
              <a:t>1-1</a:t>
            </a:r>
            <a:r>
              <a:rPr lang="ja-JP" altLang="en-US" sz="1800" dirty="0"/>
              <a:t>麻痺　　</a:t>
            </a:r>
            <a:r>
              <a:rPr lang="en-US" altLang="ja-JP" sz="1800" dirty="0"/>
              <a:t>1-2</a:t>
            </a:r>
            <a:r>
              <a:rPr lang="ja-JP" altLang="en-US" sz="1800" dirty="0"/>
              <a:t>拘縮</a:t>
            </a:r>
            <a:r>
              <a:rPr lang="ja-JP" altLang="en-US" sz="2800" dirty="0"/>
              <a:t>　</a:t>
            </a:r>
            <a:r>
              <a:rPr lang="ja-JP" altLang="en-US" sz="1100" dirty="0"/>
              <a:t>（以上、調査方法の原則は「能力」に準じる</a:t>
            </a:r>
            <a:r>
              <a:rPr lang="ja-JP" altLang="en-US" sz="1100" dirty="0" smtClean="0"/>
              <a:t>）</a:t>
            </a:r>
            <a:endParaRPr lang="en-US" altLang="ja-JP" sz="1100" dirty="0" smtClean="0"/>
          </a:p>
          <a:p>
            <a:endParaRPr lang="ja-JP" altLang="en-US" sz="1000" dirty="0"/>
          </a:p>
          <a:p>
            <a:r>
              <a:rPr lang="en-US" altLang="ja-JP" sz="2000" dirty="0" smtClean="0"/>
              <a:t>【</a:t>
            </a:r>
            <a:r>
              <a:rPr lang="ja-JP" altLang="en-US" sz="2000" dirty="0" smtClean="0"/>
              <a:t>第</a:t>
            </a:r>
            <a:r>
              <a:rPr lang="en-US" altLang="ja-JP" sz="2000" dirty="0" smtClean="0"/>
              <a:t>2</a:t>
            </a:r>
            <a:r>
              <a:rPr lang="ja-JP" altLang="en-US" sz="2000" dirty="0" smtClean="0"/>
              <a:t>群</a:t>
            </a:r>
            <a:r>
              <a:rPr lang="en-US" altLang="ja-JP" sz="2000" dirty="0" smtClean="0"/>
              <a:t>】</a:t>
            </a:r>
            <a:r>
              <a:rPr lang="ja-JP" altLang="en-US" sz="2800" dirty="0" smtClean="0"/>
              <a:t>　</a:t>
            </a:r>
            <a:r>
              <a:rPr lang="en-US" altLang="ja-JP" sz="1800" dirty="0" smtClean="0"/>
              <a:t>2-12</a:t>
            </a:r>
            <a:r>
              <a:rPr lang="ja-JP" altLang="en-US" sz="1800" dirty="0" smtClean="0"/>
              <a:t>外出頻度</a:t>
            </a:r>
          </a:p>
          <a:p>
            <a:endParaRPr lang="ja-JP" altLang="en-US" sz="1000" dirty="0" smtClean="0"/>
          </a:p>
          <a:p>
            <a:r>
              <a:rPr lang="en-US" altLang="ja-JP" sz="2000" dirty="0" smtClean="0"/>
              <a:t>【</a:t>
            </a:r>
            <a:r>
              <a:rPr lang="ja-JP" altLang="en-US" sz="2000" dirty="0"/>
              <a:t>第</a:t>
            </a:r>
            <a:r>
              <a:rPr lang="en-US" altLang="ja-JP" sz="2000" dirty="0"/>
              <a:t>3</a:t>
            </a:r>
            <a:r>
              <a:rPr lang="ja-JP" altLang="en-US" sz="2000" dirty="0"/>
              <a:t>群</a:t>
            </a:r>
            <a:r>
              <a:rPr lang="en-US" altLang="ja-JP" sz="2000" dirty="0"/>
              <a:t>】</a:t>
            </a:r>
            <a:r>
              <a:rPr lang="ja-JP" altLang="en-US" sz="2000" dirty="0"/>
              <a:t>　</a:t>
            </a:r>
            <a:r>
              <a:rPr lang="en-US" altLang="ja-JP" sz="1800" dirty="0"/>
              <a:t>3-8</a:t>
            </a:r>
            <a:r>
              <a:rPr lang="ja-JP" altLang="en-US" sz="1800" dirty="0"/>
              <a:t>徘徊　　</a:t>
            </a:r>
            <a:r>
              <a:rPr lang="en-US" altLang="ja-JP" sz="1800" dirty="0"/>
              <a:t>3-9</a:t>
            </a:r>
            <a:r>
              <a:rPr lang="ja-JP" altLang="en-US" sz="1800" dirty="0"/>
              <a:t>外出して戻れない　　</a:t>
            </a:r>
          </a:p>
          <a:p>
            <a:endParaRPr lang="ja-JP" altLang="en-US" sz="1000" dirty="0"/>
          </a:p>
          <a:p>
            <a:r>
              <a:rPr lang="en-US" altLang="ja-JP" sz="2000" dirty="0"/>
              <a:t>【</a:t>
            </a:r>
            <a:r>
              <a:rPr lang="ja-JP" altLang="en-US" sz="2000" dirty="0"/>
              <a:t>第</a:t>
            </a:r>
            <a:r>
              <a:rPr lang="en-US" altLang="ja-JP" sz="2000" dirty="0"/>
              <a:t>4</a:t>
            </a:r>
            <a:r>
              <a:rPr lang="ja-JP" altLang="en-US" sz="2000" dirty="0"/>
              <a:t>群</a:t>
            </a:r>
            <a:r>
              <a:rPr lang="en-US" altLang="ja-JP" sz="2000" dirty="0"/>
              <a:t>】</a:t>
            </a:r>
          </a:p>
          <a:p>
            <a:r>
              <a:rPr lang="en-US" altLang="ja-JP" sz="1800" dirty="0"/>
              <a:t>4-1</a:t>
            </a:r>
            <a:r>
              <a:rPr lang="ja-JP" altLang="en-US" sz="1800" dirty="0"/>
              <a:t>被害的　　</a:t>
            </a:r>
            <a:r>
              <a:rPr lang="en-US" altLang="ja-JP" sz="1800" dirty="0"/>
              <a:t>4-2</a:t>
            </a:r>
            <a:r>
              <a:rPr lang="ja-JP" altLang="en-US" sz="1800" dirty="0"/>
              <a:t>作話　　 </a:t>
            </a:r>
            <a:r>
              <a:rPr lang="en-US" altLang="ja-JP" sz="1800" dirty="0"/>
              <a:t>4-3</a:t>
            </a:r>
            <a:r>
              <a:rPr lang="ja-JP" altLang="en-US" sz="1800" dirty="0"/>
              <a:t>感情が不安定　　　</a:t>
            </a:r>
            <a:r>
              <a:rPr lang="en-US" altLang="ja-JP" sz="1800" dirty="0"/>
              <a:t>4-4</a:t>
            </a:r>
            <a:r>
              <a:rPr lang="ja-JP" altLang="en-US" sz="1800" dirty="0"/>
              <a:t>昼夜逆転　　　　 </a:t>
            </a:r>
            <a:r>
              <a:rPr lang="en-US" altLang="ja-JP" sz="1800" dirty="0"/>
              <a:t>4-5</a:t>
            </a:r>
            <a:r>
              <a:rPr lang="ja-JP" altLang="en-US" sz="1800" dirty="0"/>
              <a:t>同じ話を</a:t>
            </a:r>
            <a:r>
              <a:rPr lang="ja-JP" altLang="en-US" sz="1800" dirty="0" smtClean="0"/>
              <a:t>する</a:t>
            </a:r>
            <a:endParaRPr lang="en-US" altLang="ja-JP" sz="1800" dirty="0" smtClean="0"/>
          </a:p>
          <a:p>
            <a:r>
              <a:rPr lang="en-US" altLang="ja-JP" sz="1800" dirty="0" smtClean="0"/>
              <a:t>4-6</a:t>
            </a:r>
            <a:r>
              <a:rPr lang="ja-JP" altLang="en-US" sz="1800" dirty="0"/>
              <a:t>大声を</a:t>
            </a:r>
            <a:r>
              <a:rPr lang="ja-JP" altLang="en-US" sz="1800" dirty="0" smtClean="0"/>
              <a:t>出す　　</a:t>
            </a:r>
            <a:r>
              <a:rPr lang="en-US" altLang="ja-JP" sz="1800" dirty="0" smtClean="0"/>
              <a:t>4-7</a:t>
            </a:r>
            <a:r>
              <a:rPr lang="ja-JP" altLang="en-US" sz="1800" dirty="0"/>
              <a:t>介護に抵抗　　　</a:t>
            </a:r>
            <a:r>
              <a:rPr lang="en-US" altLang="ja-JP" sz="1800" dirty="0" smtClean="0"/>
              <a:t>4-8</a:t>
            </a:r>
            <a:r>
              <a:rPr lang="ja-JP" altLang="en-US" sz="1800" dirty="0"/>
              <a:t>落ち着きなし　　</a:t>
            </a:r>
            <a:r>
              <a:rPr lang="ja-JP" altLang="en-US" sz="1800" dirty="0" smtClean="0"/>
              <a:t>  </a:t>
            </a:r>
            <a:r>
              <a:rPr lang="en-US" altLang="ja-JP" sz="1800" dirty="0"/>
              <a:t>4-9</a:t>
            </a:r>
            <a:r>
              <a:rPr lang="ja-JP" altLang="en-US" sz="1800" dirty="0"/>
              <a:t>一人で</a:t>
            </a:r>
            <a:r>
              <a:rPr lang="ja-JP" altLang="en-US" sz="1800" dirty="0" smtClean="0"/>
              <a:t>出たがる</a:t>
            </a:r>
            <a:r>
              <a:rPr lang="en-US" altLang="ja-JP" sz="1800" dirty="0" smtClean="0"/>
              <a:t/>
            </a:r>
            <a:br>
              <a:rPr lang="en-US" altLang="ja-JP" sz="1800" dirty="0" smtClean="0"/>
            </a:br>
            <a:r>
              <a:rPr lang="en-US" altLang="ja-JP" sz="1800" dirty="0" smtClean="0"/>
              <a:t>4-10</a:t>
            </a:r>
            <a:r>
              <a:rPr lang="ja-JP" altLang="en-US" sz="1800" dirty="0"/>
              <a:t>収集癖　　    </a:t>
            </a:r>
            <a:r>
              <a:rPr lang="en-US" altLang="ja-JP" sz="1800" dirty="0" smtClean="0"/>
              <a:t>4-11</a:t>
            </a:r>
            <a:r>
              <a:rPr lang="ja-JP" altLang="en-US" sz="1800" dirty="0"/>
              <a:t>物や衣類を壊す　</a:t>
            </a:r>
            <a:r>
              <a:rPr lang="ja-JP" altLang="en-US" sz="1800" dirty="0" smtClean="0"/>
              <a:t>　</a:t>
            </a:r>
            <a:r>
              <a:rPr lang="en-US" altLang="ja-JP" sz="1800" dirty="0" smtClean="0"/>
              <a:t>4-12</a:t>
            </a:r>
            <a:r>
              <a:rPr lang="ja-JP" altLang="en-US" sz="1800" dirty="0"/>
              <a:t>ひどい物忘れ   </a:t>
            </a:r>
            <a:r>
              <a:rPr lang="en-US" altLang="ja-JP" sz="1800" dirty="0" smtClean="0"/>
              <a:t>4-13</a:t>
            </a:r>
            <a:r>
              <a:rPr lang="ja-JP" altLang="en-US" sz="1800" dirty="0"/>
              <a:t>独り言・独り</a:t>
            </a:r>
            <a:r>
              <a:rPr lang="ja-JP" altLang="en-US" sz="1800" dirty="0" smtClean="0"/>
              <a:t>笑い</a:t>
            </a:r>
            <a:r>
              <a:rPr lang="en-US" altLang="ja-JP" sz="1800" dirty="0" smtClean="0"/>
              <a:t/>
            </a:r>
            <a:br>
              <a:rPr lang="en-US" altLang="ja-JP" sz="1800" dirty="0" smtClean="0"/>
            </a:br>
            <a:r>
              <a:rPr lang="en-US" altLang="ja-JP" sz="1800" dirty="0" smtClean="0"/>
              <a:t>4-14</a:t>
            </a:r>
            <a:r>
              <a:rPr lang="ja-JP" altLang="en-US" sz="1800" dirty="0"/>
              <a:t>自分勝手に行動する   </a:t>
            </a:r>
            <a:r>
              <a:rPr lang="en-US" altLang="ja-JP" sz="1800" dirty="0" smtClean="0"/>
              <a:t>4-15</a:t>
            </a:r>
            <a:r>
              <a:rPr lang="ja-JP" altLang="en-US" sz="1800" dirty="0"/>
              <a:t>話がまとまらない</a:t>
            </a:r>
          </a:p>
          <a:p>
            <a:endParaRPr lang="ja-JP" altLang="en-US" sz="1000" dirty="0"/>
          </a:p>
          <a:p>
            <a:r>
              <a:rPr lang="en-US" altLang="ja-JP" sz="2000" dirty="0"/>
              <a:t>【</a:t>
            </a:r>
            <a:r>
              <a:rPr lang="ja-JP" altLang="en-US" sz="2000" dirty="0"/>
              <a:t>第</a:t>
            </a:r>
            <a:r>
              <a:rPr lang="en-US" altLang="ja-JP" sz="2000" dirty="0"/>
              <a:t>5</a:t>
            </a:r>
            <a:r>
              <a:rPr lang="ja-JP" altLang="en-US" sz="2000" dirty="0"/>
              <a:t>群</a:t>
            </a:r>
            <a:r>
              <a:rPr lang="en-US" altLang="ja-JP" sz="2000" dirty="0"/>
              <a:t>】</a:t>
            </a:r>
            <a:r>
              <a:rPr lang="ja-JP" altLang="en-US" sz="2000" dirty="0"/>
              <a:t>　</a:t>
            </a:r>
            <a:r>
              <a:rPr lang="en-US" altLang="ja-JP" sz="1800" dirty="0"/>
              <a:t>5-4</a:t>
            </a:r>
            <a:r>
              <a:rPr lang="ja-JP" altLang="en-US" sz="1800" dirty="0"/>
              <a:t>集団への不適応</a:t>
            </a:r>
          </a:p>
          <a:p>
            <a:endParaRPr lang="ja-JP" altLang="en-US" sz="1000" dirty="0"/>
          </a:p>
          <a:p>
            <a:r>
              <a:rPr lang="en-US" altLang="ja-JP" sz="1800" dirty="0"/>
              <a:t>【</a:t>
            </a:r>
            <a:r>
              <a:rPr lang="ja-JP" altLang="en-US" sz="1800" dirty="0"/>
              <a:t>特別な医療</a:t>
            </a:r>
            <a:r>
              <a:rPr lang="en-US" altLang="ja-JP" sz="1800" dirty="0"/>
              <a:t>】</a:t>
            </a:r>
          </a:p>
        </p:txBody>
      </p:sp>
      <p:sp>
        <p:nvSpPr>
          <p:cNvPr id="5" name="円/楕円 4"/>
          <p:cNvSpPr/>
          <p:nvPr/>
        </p:nvSpPr>
        <p:spPr>
          <a:xfrm>
            <a:off x="4499992" y="2996952"/>
            <a:ext cx="4283968" cy="1008112"/>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a:t>
            </a:r>
            <a:r>
              <a:rPr kumimoji="1" lang="ja-JP" altLang="en-US" dirty="0" smtClean="0"/>
              <a:t>見分け方</a:t>
            </a:r>
            <a:r>
              <a:rPr kumimoji="1" lang="en-US" altLang="ja-JP" dirty="0" smtClean="0"/>
              <a:t>】</a:t>
            </a:r>
          </a:p>
          <a:p>
            <a:pPr algn="ctr"/>
            <a:r>
              <a:rPr lang="ja-JP" altLang="en-US" dirty="0" smtClean="0"/>
              <a:t>選択肢に「ある・ない」という表現が含まれている</a:t>
            </a:r>
            <a:r>
              <a:rPr lang="ja-JP" altLang="en-US" sz="1400" dirty="0" smtClean="0"/>
              <a:t>（例外：外出頻度）</a:t>
            </a:r>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ja-JP" altLang="en-US" dirty="0" smtClean="0"/>
              <a:t>調査の基本的な方法</a:t>
            </a:r>
          </a:p>
        </p:txBody>
      </p:sp>
      <p:pic>
        <p:nvPicPr>
          <p:cNvPr id="34819" name="Picture 6"/>
          <p:cNvPicPr>
            <a:picLocks noChangeAspect="1" noChangeArrowheads="1"/>
          </p:cNvPicPr>
          <p:nvPr/>
        </p:nvPicPr>
        <p:blipFill>
          <a:blip r:embed="rId3" cstate="print"/>
          <a:srcRect/>
          <a:stretch>
            <a:fillRect/>
          </a:stretch>
        </p:blipFill>
        <p:spPr bwMode="auto">
          <a:xfrm>
            <a:off x="666750" y="1341438"/>
            <a:ext cx="7920038" cy="4941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ja-JP" dirty="0" smtClean="0"/>
              <a:t>BPSD</a:t>
            </a:r>
            <a:r>
              <a:rPr lang="ja-JP" altLang="en-US" dirty="0" smtClean="0"/>
              <a:t>関連で注意すべき点</a:t>
            </a:r>
          </a:p>
        </p:txBody>
      </p:sp>
      <p:sp>
        <p:nvSpPr>
          <p:cNvPr id="37891" name="Rectangle 3"/>
          <p:cNvSpPr>
            <a:spLocks noGrp="1" noChangeArrowheads="1"/>
          </p:cNvSpPr>
          <p:nvPr>
            <p:ph type="body" idx="1"/>
          </p:nvPr>
        </p:nvSpPr>
        <p:spPr>
          <a:xfrm>
            <a:off x="566738" y="1341438"/>
            <a:ext cx="8001000" cy="5327922"/>
          </a:xfrm>
        </p:spPr>
        <p:txBody>
          <a:bodyPr>
            <a:normAutofit/>
          </a:bodyPr>
          <a:lstStyle/>
          <a:p>
            <a:pPr eaLnBrk="1" hangingPunct="1">
              <a:lnSpc>
                <a:spcPct val="120000"/>
              </a:lnSpc>
            </a:pPr>
            <a:r>
              <a:rPr lang="ja-JP" altLang="en-US" sz="2400" dirty="0" smtClean="0"/>
              <a:t>「選択基準」と「特記事項」の視点は異なる</a:t>
            </a:r>
            <a:endParaRPr lang="en-US" altLang="ja-JP" sz="2400" dirty="0" smtClean="0"/>
          </a:p>
          <a:p>
            <a:pPr lvl="1" eaLnBrk="1" hangingPunct="1">
              <a:lnSpc>
                <a:spcPct val="120000"/>
              </a:lnSpc>
            </a:pPr>
            <a:r>
              <a:rPr lang="ja-JP" altLang="en-US" sz="1600" dirty="0" smtClean="0"/>
              <a:t>選択基準＝「行動の有無」とその「頻度（ある・ときどきある）」</a:t>
            </a:r>
            <a:endParaRPr lang="en-US" altLang="ja-JP" sz="1600" dirty="0" smtClean="0"/>
          </a:p>
          <a:p>
            <a:pPr lvl="1" eaLnBrk="1" hangingPunct="1">
              <a:lnSpc>
                <a:spcPct val="120000"/>
              </a:lnSpc>
            </a:pPr>
            <a:r>
              <a:rPr lang="ja-JP" altLang="en-US" sz="1600" dirty="0" smtClean="0"/>
              <a:t>特記事項＝「介護の手間」の具体的な「内容」とその「頻度」</a:t>
            </a:r>
            <a:endParaRPr lang="en-US" altLang="ja-JP" sz="1600" dirty="0" smtClean="0"/>
          </a:p>
          <a:p>
            <a:pPr lvl="1" eaLnBrk="1" hangingPunct="1">
              <a:lnSpc>
                <a:spcPct val="120000"/>
              </a:lnSpc>
              <a:buNone/>
            </a:pPr>
            <a:endParaRPr lang="en-US" altLang="ja-JP" dirty="0" smtClean="0"/>
          </a:p>
        </p:txBody>
      </p:sp>
      <p:sp>
        <p:nvSpPr>
          <p:cNvPr id="4" name="角丸四角形 3"/>
          <p:cNvSpPr/>
          <p:nvPr/>
        </p:nvSpPr>
        <p:spPr>
          <a:xfrm>
            <a:off x="1043608" y="2708920"/>
            <a:ext cx="2448272" cy="360040"/>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dirty="0" smtClean="0"/>
              <a:t>行動の有無（選択基準）</a:t>
            </a:r>
            <a:endParaRPr kumimoji="1" lang="ja-JP" altLang="en-US" dirty="0"/>
          </a:p>
        </p:txBody>
      </p:sp>
      <p:sp>
        <p:nvSpPr>
          <p:cNvPr id="5" name="角丸四角形 4"/>
          <p:cNvSpPr/>
          <p:nvPr/>
        </p:nvSpPr>
        <p:spPr>
          <a:xfrm>
            <a:off x="5148064" y="2708920"/>
            <a:ext cx="2448272" cy="360040"/>
          </a:xfrm>
          <a:prstGeom prst="roundRect">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dirty="0" smtClean="0"/>
              <a:t>介護の手間（特記事項）</a:t>
            </a:r>
            <a:endParaRPr kumimoji="1" lang="ja-JP" altLang="en-US" dirty="0"/>
          </a:p>
        </p:txBody>
      </p:sp>
      <p:sp>
        <p:nvSpPr>
          <p:cNvPr id="6" name="正方形/長方形 5"/>
          <p:cNvSpPr/>
          <p:nvPr/>
        </p:nvSpPr>
        <p:spPr>
          <a:xfrm>
            <a:off x="1043608" y="3573016"/>
            <a:ext cx="2448272" cy="864096"/>
          </a:xfrm>
          <a:prstGeom prst="rect">
            <a:avLst/>
          </a:prstGeom>
          <a:solidFill>
            <a:srgbClr val="92D050"/>
          </a:solidFill>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b="1" dirty="0" smtClean="0"/>
              <a:t>定義に規定された行動</a:t>
            </a:r>
            <a:endParaRPr kumimoji="1" lang="en-US" altLang="ja-JP" b="1" dirty="0" smtClean="0"/>
          </a:p>
          <a:p>
            <a:pPr algn="ctr"/>
            <a:r>
              <a:rPr lang="ja-JP" altLang="en-US" dirty="0" smtClean="0">
                <a:solidFill>
                  <a:schemeClr val="accent2"/>
                </a:solidFill>
              </a:rPr>
              <a:t>＜ある・ときどきある＞</a:t>
            </a:r>
            <a:endParaRPr kumimoji="1" lang="ja-JP" altLang="en-US" dirty="0">
              <a:solidFill>
                <a:schemeClr val="accent2"/>
              </a:solidFill>
            </a:endParaRPr>
          </a:p>
        </p:txBody>
      </p:sp>
      <p:sp>
        <p:nvSpPr>
          <p:cNvPr id="7" name="正方形/長方形 6"/>
          <p:cNvSpPr/>
          <p:nvPr/>
        </p:nvSpPr>
        <p:spPr>
          <a:xfrm>
            <a:off x="1043608" y="5013176"/>
            <a:ext cx="2448272" cy="864096"/>
          </a:xfrm>
          <a:prstGeom prst="rect">
            <a:avLst/>
          </a:prstGeom>
          <a:solidFill>
            <a:srgbClr val="92D05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b="1" dirty="0" smtClean="0"/>
              <a:t>定義に規定された行動</a:t>
            </a:r>
          </a:p>
          <a:p>
            <a:pPr algn="ctr"/>
            <a:r>
              <a:rPr lang="ja-JP" altLang="en-US" dirty="0" smtClean="0">
                <a:solidFill>
                  <a:srgbClr val="0070C0"/>
                </a:solidFill>
              </a:rPr>
              <a:t>＜ない＞</a:t>
            </a:r>
          </a:p>
        </p:txBody>
      </p:sp>
      <p:sp>
        <p:nvSpPr>
          <p:cNvPr id="8" name="正方形/長方形 7"/>
          <p:cNvSpPr/>
          <p:nvPr/>
        </p:nvSpPr>
        <p:spPr>
          <a:xfrm>
            <a:off x="4572000" y="3356992"/>
            <a:ext cx="3672408" cy="57606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b="1" dirty="0" smtClean="0">
                <a:solidFill>
                  <a:schemeClr val="tx2"/>
                </a:solidFill>
              </a:rPr>
              <a:t>介護の手間が</a:t>
            </a:r>
            <a:r>
              <a:rPr kumimoji="1" lang="ja-JP" altLang="en-US" b="1" dirty="0" smtClean="0">
                <a:solidFill>
                  <a:srgbClr val="C00000"/>
                </a:solidFill>
              </a:rPr>
              <a:t>ある</a:t>
            </a:r>
            <a:endParaRPr kumimoji="1" lang="en-US" altLang="ja-JP" b="1" dirty="0" smtClean="0">
              <a:solidFill>
                <a:srgbClr val="C00000"/>
              </a:solidFill>
            </a:endParaRPr>
          </a:p>
          <a:p>
            <a:pPr algn="ctr"/>
            <a:r>
              <a:rPr kumimoji="1" lang="ja-JP" altLang="en-US" sz="1400" dirty="0" smtClean="0">
                <a:solidFill>
                  <a:schemeClr val="tx2"/>
                </a:solidFill>
              </a:rPr>
              <a:t>＜具体的な対応や頻度等＞</a:t>
            </a:r>
            <a:endParaRPr kumimoji="1" lang="en-US" altLang="ja-JP" sz="1400" dirty="0" smtClean="0">
              <a:solidFill>
                <a:schemeClr val="tx2"/>
              </a:solidFill>
            </a:endParaRPr>
          </a:p>
        </p:txBody>
      </p:sp>
      <p:sp>
        <p:nvSpPr>
          <p:cNvPr id="9" name="正方形/長方形 8"/>
          <p:cNvSpPr/>
          <p:nvPr/>
        </p:nvSpPr>
        <p:spPr>
          <a:xfrm>
            <a:off x="4572000" y="4005064"/>
            <a:ext cx="3672408" cy="576064"/>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b="1" dirty="0" smtClean="0">
                <a:solidFill>
                  <a:schemeClr val="tx2"/>
                </a:solidFill>
              </a:rPr>
              <a:t>介護の手間が</a:t>
            </a:r>
            <a:r>
              <a:rPr lang="ja-JP" altLang="en-US" b="1" dirty="0" smtClean="0">
                <a:solidFill>
                  <a:srgbClr val="002060"/>
                </a:solidFill>
              </a:rPr>
              <a:t>ない</a:t>
            </a:r>
            <a:endParaRPr lang="en-US" altLang="ja-JP" b="1" dirty="0" smtClean="0">
              <a:solidFill>
                <a:srgbClr val="002060"/>
              </a:solidFill>
            </a:endParaRPr>
          </a:p>
          <a:p>
            <a:pPr algn="ctr"/>
            <a:r>
              <a:rPr lang="ja-JP" altLang="en-US" sz="1200" spc="-150" dirty="0" smtClean="0">
                <a:solidFill>
                  <a:schemeClr val="tx2"/>
                </a:solidFill>
              </a:rPr>
              <a:t>＜何も介護の手間がない場合はそのことを記載＞ </a:t>
            </a:r>
            <a:r>
              <a:rPr lang="en-US" altLang="ja-JP" sz="1000" spc="-150" dirty="0" smtClean="0">
                <a:solidFill>
                  <a:schemeClr val="tx2"/>
                </a:solidFill>
              </a:rPr>
              <a:t>※</a:t>
            </a:r>
            <a:r>
              <a:rPr lang="ja-JP" altLang="en-US" sz="1000" spc="-150" dirty="0" smtClean="0">
                <a:solidFill>
                  <a:schemeClr val="tx2"/>
                </a:solidFill>
              </a:rPr>
              <a:t>独り言など</a:t>
            </a:r>
            <a:endParaRPr lang="ja-JP" altLang="en-US" sz="1200" spc="-150" dirty="0" smtClean="0">
              <a:solidFill>
                <a:schemeClr val="tx2"/>
              </a:solidFill>
            </a:endParaRPr>
          </a:p>
        </p:txBody>
      </p:sp>
      <p:cxnSp>
        <p:nvCxnSpPr>
          <p:cNvPr id="11" name="直線矢印コネクタ 10"/>
          <p:cNvCxnSpPr>
            <a:stCxn id="6" idx="3"/>
            <a:endCxn id="8" idx="1"/>
          </p:cNvCxnSpPr>
          <p:nvPr/>
        </p:nvCxnSpPr>
        <p:spPr>
          <a:xfrm flipV="1">
            <a:off x="3491880" y="3645024"/>
            <a:ext cx="1080120" cy="3600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6" idx="3"/>
            <a:endCxn id="9" idx="1"/>
          </p:cNvCxnSpPr>
          <p:nvPr/>
        </p:nvCxnSpPr>
        <p:spPr>
          <a:xfrm>
            <a:off x="3491880" y="4005064"/>
            <a:ext cx="1080120" cy="28803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4572000" y="4725144"/>
            <a:ext cx="3672408" cy="792088"/>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b="1" dirty="0" smtClean="0">
                <a:solidFill>
                  <a:schemeClr val="tx2"/>
                </a:solidFill>
              </a:rPr>
              <a:t>介護の手間が</a:t>
            </a:r>
            <a:r>
              <a:rPr kumimoji="1" lang="ja-JP" altLang="en-US" b="1" dirty="0" smtClean="0">
                <a:solidFill>
                  <a:srgbClr val="C00000"/>
                </a:solidFill>
              </a:rPr>
              <a:t>ある</a:t>
            </a:r>
            <a:endParaRPr kumimoji="1" lang="en-US" altLang="ja-JP" b="1" dirty="0" smtClean="0">
              <a:solidFill>
                <a:srgbClr val="C00000"/>
              </a:solidFill>
            </a:endParaRPr>
          </a:p>
          <a:p>
            <a:pPr algn="ctr"/>
            <a:r>
              <a:rPr kumimoji="1" lang="ja-JP" altLang="en-US" sz="1200" dirty="0" smtClean="0">
                <a:solidFill>
                  <a:schemeClr val="tx2"/>
                </a:solidFill>
              </a:rPr>
              <a:t>＜本人の性格に起因しているものなども含め、項目にはないが介護の手間になっていることなどは記載＞</a:t>
            </a:r>
            <a:endParaRPr kumimoji="1" lang="en-US" altLang="ja-JP" sz="1200" dirty="0" smtClean="0">
              <a:solidFill>
                <a:schemeClr val="tx2"/>
              </a:solidFill>
            </a:endParaRPr>
          </a:p>
        </p:txBody>
      </p:sp>
      <p:sp>
        <p:nvSpPr>
          <p:cNvPr id="15" name="正方形/長方形 14"/>
          <p:cNvSpPr/>
          <p:nvPr/>
        </p:nvSpPr>
        <p:spPr>
          <a:xfrm>
            <a:off x="4572000" y="5589240"/>
            <a:ext cx="3672408" cy="648072"/>
          </a:xfrm>
          <a:prstGeom prst="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b="1" dirty="0" smtClean="0">
                <a:solidFill>
                  <a:schemeClr val="tx2"/>
                </a:solidFill>
              </a:rPr>
              <a:t>介護の手間が</a:t>
            </a:r>
            <a:r>
              <a:rPr lang="ja-JP" altLang="en-US" b="1" dirty="0" smtClean="0">
                <a:solidFill>
                  <a:srgbClr val="002060"/>
                </a:solidFill>
              </a:rPr>
              <a:t>ない</a:t>
            </a:r>
            <a:endParaRPr lang="en-US" altLang="ja-JP" b="1" dirty="0" smtClean="0">
              <a:solidFill>
                <a:srgbClr val="002060"/>
              </a:solidFill>
            </a:endParaRPr>
          </a:p>
          <a:p>
            <a:pPr algn="ctr"/>
            <a:r>
              <a:rPr lang="ja-JP" altLang="en-US" sz="1200" dirty="0" smtClean="0">
                <a:solidFill>
                  <a:schemeClr val="tx2"/>
                </a:solidFill>
              </a:rPr>
              <a:t>＜何も介護の手間がない場合はそのことを記載＞</a:t>
            </a:r>
            <a:endParaRPr lang="en-US" altLang="ja-JP" sz="1200" dirty="0" smtClean="0">
              <a:solidFill>
                <a:schemeClr val="tx2"/>
              </a:solidFill>
            </a:endParaRPr>
          </a:p>
        </p:txBody>
      </p:sp>
      <p:cxnSp>
        <p:nvCxnSpPr>
          <p:cNvPr id="16" name="直線矢印コネクタ 15"/>
          <p:cNvCxnSpPr>
            <a:stCxn id="7" idx="3"/>
            <a:endCxn id="14" idx="1"/>
          </p:cNvCxnSpPr>
          <p:nvPr/>
        </p:nvCxnSpPr>
        <p:spPr>
          <a:xfrm flipV="1">
            <a:off x="3491880" y="5121188"/>
            <a:ext cx="1080120" cy="3240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7" idx="3"/>
            <a:endCxn id="15" idx="1"/>
          </p:cNvCxnSpPr>
          <p:nvPr/>
        </p:nvCxnSpPr>
        <p:spPr>
          <a:xfrm>
            <a:off x="3491880" y="5445224"/>
            <a:ext cx="1080120" cy="4680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ja-JP" dirty="0" smtClean="0"/>
              <a:t>BPSD</a:t>
            </a:r>
            <a:r>
              <a:rPr lang="ja-JP" altLang="en-US" dirty="0" smtClean="0"/>
              <a:t>関連で注意すべき点</a:t>
            </a:r>
          </a:p>
        </p:txBody>
      </p:sp>
      <p:sp>
        <p:nvSpPr>
          <p:cNvPr id="37891" name="Rectangle 3"/>
          <p:cNvSpPr>
            <a:spLocks noGrp="1" noChangeArrowheads="1"/>
          </p:cNvSpPr>
          <p:nvPr>
            <p:ph type="body" idx="1"/>
          </p:nvPr>
        </p:nvSpPr>
        <p:spPr>
          <a:xfrm>
            <a:off x="566738" y="1341438"/>
            <a:ext cx="8001000" cy="5327922"/>
          </a:xfrm>
        </p:spPr>
        <p:txBody>
          <a:bodyPr>
            <a:normAutofit fontScale="70000" lnSpcReduction="20000"/>
          </a:bodyPr>
          <a:lstStyle/>
          <a:p>
            <a:pPr eaLnBrk="1" hangingPunct="1">
              <a:lnSpc>
                <a:spcPct val="120000"/>
              </a:lnSpc>
            </a:pPr>
            <a:r>
              <a:rPr lang="en-US" altLang="ja-JP" dirty="0" smtClean="0"/>
              <a:t>BPSD</a:t>
            </a:r>
            <a:r>
              <a:rPr lang="ja-JP" altLang="en-US" dirty="0" smtClean="0"/>
              <a:t>関連項目は判断が難しい</a:t>
            </a:r>
            <a:endParaRPr lang="en-US" altLang="ja-JP" dirty="0" smtClean="0"/>
          </a:p>
          <a:p>
            <a:pPr lvl="1" eaLnBrk="1" hangingPunct="1">
              <a:lnSpc>
                <a:spcPct val="120000"/>
              </a:lnSpc>
            </a:pPr>
            <a:r>
              <a:rPr lang="ja-JP" altLang="en-US" dirty="0" smtClean="0"/>
              <a:t>調査員に医学的判断は求めない</a:t>
            </a:r>
            <a:endParaRPr lang="en-US" altLang="ja-JP" dirty="0" smtClean="0"/>
          </a:p>
          <a:p>
            <a:pPr lvl="2" eaLnBrk="1" hangingPunct="1">
              <a:lnSpc>
                <a:spcPct val="120000"/>
              </a:lnSpc>
            </a:pPr>
            <a:r>
              <a:rPr lang="ja-JP" altLang="en-US" dirty="0" smtClean="0"/>
              <a:t>「幻視・幻聴」と「作話」の違い</a:t>
            </a:r>
            <a:endParaRPr lang="en-US" altLang="ja-JP" dirty="0" smtClean="0"/>
          </a:p>
          <a:p>
            <a:pPr lvl="2" eaLnBrk="1" hangingPunct="1">
              <a:lnSpc>
                <a:spcPct val="120000"/>
              </a:lnSpc>
            </a:pPr>
            <a:r>
              <a:rPr lang="ja-JP" altLang="en-US" dirty="0" smtClean="0"/>
              <a:t>認知症か他の精神疾患によるものか</a:t>
            </a:r>
            <a:endParaRPr lang="en-US" altLang="ja-JP" dirty="0" smtClean="0"/>
          </a:p>
          <a:p>
            <a:pPr lvl="1" eaLnBrk="1" hangingPunct="1">
              <a:lnSpc>
                <a:spcPct val="120000"/>
              </a:lnSpc>
            </a:pPr>
            <a:r>
              <a:rPr lang="ja-JP" altLang="en-US" dirty="0" smtClean="0"/>
              <a:t>「明らかに周囲の状況と合致しない」の判断</a:t>
            </a:r>
            <a:endParaRPr lang="en-US" altLang="ja-JP" dirty="0" smtClean="0"/>
          </a:p>
          <a:p>
            <a:pPr lvl="2" eaLnBrk="1" hangingPunct="1">
              <a:lnSpc>
                <a:spcPct val="120000"/>
              </a:lnSpc>
            </a:pPr>
            <a:r>
              <a:rPr lang="ja-JP" altLang="en-US" dirty="0" smtClean="0"/>
              <a:t>判断が難しい場合は少なくないが、最終的には、「介護の手間」が重要であることから、選択の有無に関わらず、特記事項の記載が重要。</a:t>
            </a:r>
            <a:endParaRPr lang="en-US" altLang="ja-JP" dirty="0" smtClean="0"/>
          </a:p>
          <a:p>
            <a:pPr lvl="1" eaLnBrk="1" hangingPunct="1">
              <a:lnSpc>
                <a:spcPct val="120000"/>
              </a:lnSpc>
            </a:pPr>
            <a:r>
              <a:rPr lang="ja-JP" altLang="en-US" dirty="0" smtClean="0"/>
              <a:t>専門職以外（家族等）からの聞き取りにはさらに注意が必要。</a:t>
            </a:r>
            <a:endParaRPr lang="en-US" altLang="ja-JP" dirty="0" smtClean="0"/>
          </a:p>
          <a:p>
            <a:pPr lvl="2" eaLnBrk="1" hangingPunct="1">
              <a:lnSpc>
                <a:spcPct val="120000"/>
              </a:lnSpc>
            </a:pPr>
            <a:r>
              <a:rPr lang="ja-JP" altLang="en-US" dirty="0" smtClean="0"/>
              <a:t>聞き取り内容に加え別の行動が発生していないか、一定の聞きなおしなどを行う。</a:t>
            </a:r>
            <a:endParaRPr lang="en-US" altLang="ja-JP" dirty="0" smtClean="0"/>
          </a:p>
          <a:p>
            <a:pPr lvl="2" eaLnBrk="1" hangingPunct="1">
              <a:lnSpc>
                <a:spcPct val="120000"/>
              </a:lnSpc>
            </a:pPr>
            <a:endParaRPr lang="en-US" altLang="ja-JP" dirty="0" smtClean="0"/>
          </a:p>
          <a:p>
            <a:pPr eaLnBrk="1" hangingPunct="1">
              <a:lnSpc>
                <a:spcPct val="120000"/>
              </a:lnSpc>
            </a:pPr>
            <a:r>
              <a:rPr lang="ja-JP" altLang="en-US" dirty="0" smtClean="0"/>
              <a:t>複数選択</a:t>
            </a:r>
          </a:p>
          <a:p>
            <a:pPr lvl="1" eaLnBrk="1" hangingPunct="1">
              <a:lnSpc>
                <a:spcPct val="120000"/>
              </a:lnSpc>
            </a:pPr>
            <a:r>
              <a:rPr lang="ja-JP" altLang="en-US" dirty="0" smtClean="0"/>
              <a:t>申請者に観察された特定の行動が、調査項目上、複数項目にまたがる場合。</a:t>
            </a:r>
          </a:p>
          <a:p>
            <a:pPr lvl="2" eaLnBrk="1" hangingPunct="1">
              <a:lnSpc>
                <a:spcPct val="120000"/>
              </a:lnSpc>
            </a:pPr>
            <a:r>
              <a:rPr lang="ja-JP" altLang="en-US" dirty="0" smtClean="0"/>
              <a:t>例）大声でしつこく同じ作り話を繰り返す。</a:t>
            </a:r>
          </a:p>
          <a:p>
            <a:pPr lvl="2" eaLnBrk="1" hangingPunct="1">
              <a:lnSpc>
                <a:spcPct val="120000"/>
              </a:lnSpc>
            </a:pPr>
            <a:r>
              <a:rPr lang="ja-JP" altLang="en-US" dirty="0" smtClean="0"/>
              <a:t>該当するすべての項目を選択する。</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ja-JP" altLang="en-US" sz="3400" dirty="0" smtClean="0"/>
              <a:t>有無の項目（</a:t>
            </a:r>
            <a:r>
              <a:rPr lang="en-US" altLang="ja-JP" sz="3400" dirty="0" smtClean="0"/>
              <a:t>BPSD</a:t>
            </a:r>
            <a:r>
              <a:rPr lang="ja-JP" altLang="en-US" sz="3400" dirty="0" smtClean="0"/>
              <a:t>関連）で注意すべき点</a:t>
            </a:r>
          </a:p>
        </p:txBody>
      </p:sp>
      <p:sp>
        <p:nvSpPr>
          <p:cNvPr id="35844" name="Rectangle 3"/>
          <p:cNvSpPr>
            <a:spLocks noGrp="1" noChangeArrowheads="1"/>
          </p:cNvSpPr>
          <p:nvPr>
            <p:ph type="body" idx="1"/>
          </p:nvPr>
        </p:nvSpPr>
        <p:spPr>
          <a:xfrm>
            <a:off x="566738" y="1341438"/>
            <a:ext cx="8001000" cy="1943100"/>
          </a:xfrm>
        </p:spPr>
        <p:txBody>
          <a:bodyPr/>
          <a:lstStyle/>
          <a:p>
            <a:pPr eaLnBrk="1" hangingPunct="1">
              <a:lnSpc>
                <a:spcPct val="80000"/>
              </a:lnSpc>
            </a:pPr>
            <a:r>
              <a:rPr lang="ja-JP" altLang="en-US" sz="2600" smtClean="0"/>
              <a:t>軽度者における「隠れ介助」の把握</a:t>
            </a:r>
          </a:p>
          <a:p>
            <a:pPr lvl="1" eaLnBrk="1" hangingPunct="1">
              <a:lnSpc>
                <a:spcPct val="80000"/>
              </a:lnSpc>
            </a:pPr>
            <a:r>
              <a:rPr lang="ja-JP" altLang="en-US" sz="2200" smtClean="0"/>
              <a:t>特に、</a:t>
            </a:r>
            <a:r>
              <a:rPr lang="ja-JP" altLang="en-US" sz="2200" u="sng" smtClean="0"/>
              <a:t>要支援１などの軽度でも</a:t>
            </a:r>
            <a:r>
              <a:rPr lang="ja-JP" altLang="en-US" sz="2200" smtClean="0"/>
              <a:t>、</a:t>
            </a:r>
            <a:r>
              <a:rPr lang="ja-JP" altLang="en-US" sz="2200" u="sng" smtClean="0"/>
              <a:t>「認知症高齢者の日常生活自立度」が</a:t>
            </a:r>
            <a:r>
              <a:rPr lang="en-US" altLang="ja-JP" sz="2200" u="sng" smtClean="0"/>
              <a:t>Ⅱ</a:t>
            </a:r>
            <a:r>
              <a:rPr lang="ja-JP" altLang="en-US" sz="2200" u="sng" smtClean="0"/>
              <a:t>以上のケース</a:t>
            </a:r>
            <a:r>
              <a:rPr lang="ja-JP" altLang="en-US" sz="2200" smtClean="0"/>
              <a:t>では、ＢＰＳＤ関連の行動に係る介護の手間が発生している可能性が高い。</a:t>
            </a:r>
          </a:p>
          <a:p>
            <a:pPr lvl="1" eaLnBrk="1" hangingPunct="1">
              <a:lnSpc>
                <a:spcPct val="80000"/>
              </a:lnSpc>
            </a:pPr>
            <a:r>
              <a:rPr lang="ja-JP" altLang="en-US" sz="2200" smtClean="0"/>
              <a:t>こういった場合でも、</a:t>
            </a:r>
            <a:r>
              <a:rPr lang="ja-JP" altLang="en-US" sz="2200" u="sng" smtClean="0"/>
              <a:t>認定調査員による特記事項が記載されていないことが多い。</a:t>
            </a:r>
          </a:p>
        </p:txBody>
      </p:sp>
      <p:sp>
        <p:nvSpPr>
          <p:cNvPr id="39" name="角丸四角形 38"/>
          <p:cNvSpPr/>
          <p:nvPr/>
        </p:nvSpPr>
        <p:spPr>
          <a:xfrm>
            <a:off x="1882775" y="4267200"/>
            <a:ext cx="1816100" cy="1077913"/>
          </a:xfrm>
          <a:prstGeom prst="roundRect">
            <a:avLst>
              <a:gd name="adj" fmla="val 20563"/>
            </a:avLst>
          </a:prstGeom>
          <a:solidFill>
            <a:srgbClr val="FFCC99">
              <a:alpha val="50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mn-ea"/>
              </a:rPr>
              <a:t>● 定義された行動の</a:t>
            </a:r>
            <a:br>
              <a:rPr lang="ja-JP" altLang="en-US" sz="1200" dirty="0">
                <a:solidFill>
                  <a:schemeClr val="tx1"/>
                </a:solidFill>
                <a:latin typeface="+mn-ea"/>
              </a:rPr>
            </a:br>
            <a:r>
              <a:rPr lang="ja-JP" altLang="en-US" sz="1200" dirty="0">
                <a:solidFill>
                  <a:schemeClr val="tx1"/>
                </a:solidFill>
                <a:latin typeface="+mn-ea"/>
              </a:rPr>
              <a:t>　　発生頻度で選択。</a:t>
            </a:r>
            <a:endParaRPr lang="en-US" altLang="ja-JP" sz="1200" dirty="0">
              <a:solidFill>
                <a:schemeClr val="tx1"/>
              </a:solidFill>
              <a:latin typeface="+mn-ea"/>
            </a:endParaRPr>
          </a:p>
          <a:p>
            <a:pPr>
              <a:defRPr/>
            </a:pPr>
            <a:r>
              <a:rPr lang="ja-JP" altLang="en-US" sz="1200" dirty="0">
                <a:solidFill>
                  <a:schemeClr val="tx1"/>
                </a:solidFill>
                <a:latin typeface="+mn-ea"/>
              </a:rPr>
              <a:t>● 手間は特記事項。</a:t>
            </a:r>
          </a:p>
        </p:txBody>
      </p:sp>
      <p:sp>
        <p:nvSpPr>
          <p:cNvPr id="35846" name="Rectangle 20"/>
          <p:cNvSpPr>
            <a:spLocks noChangeArrowheads="1"/>
          </p:cNvSpPr>
          <p:nvPr/>
        </p:nvSpPr>
        <p:spPr bwMode="auto">
          <a:xfrm>
            <a:off x="3930650" y="5389563"/>
            <a:ext cx="2084388" cy="884237"/>
          </a:xfrm>
          <a:prstGeom prst="rect">
            <a:avLst/>
          </a:prstGeom>
          <a:solidFill>
            <a:srgbClr val="CCFFFF"/>
          </a:solidFill>
          <a:ln w="9525">
            <a:solidFill>
              <a:srgbClr val="0000FF"/>
            </a:solidFill>
            <a:miter lim="800000"/>
            <a:headEnd/>
            <a:tailEnd/>
          </a:ln>
        </p:spPr>
        <p:txBody>
          <a:bodyPr wrap="none" anchor="ctr"/>
          <a:lstStyle/>
          <a:p>
            <a:pPr algn="ctr"/>
            <a:r>
              <a:rPr lang="ja-JP" altLang="en-US" sz="1200">
                <a:latin typeface="Arial" charset="0"/>
                <a:ea typeface="HG創英角ｺﾞｼｯｸUB" pitchFamily="49" charset="-128"/>
              </a:rPr>
              <a:t>家族が毎日なだめており、</a:t>
            </a:r>
          </a:p>
          <a:p>
            <a:pPr algn="ctr"/>
            <a:r>
              <a:rPr lang="ja-JP" altLang="en-US" sz="1200">
                <a:latin typeface="Arial" charset="0"/>
                <a:ea typeface="HG創英角ｺﾞｼｯｸUB" pitchFamily="49" charset="-128"/>
              </a:rPr>
              <a:t>手間がかかっている。</a:t>
            </a:r>
          </a:p>
        </p:txBody>
      </p:sp>
      <p:sp>
        <p:nvSpPr>
          <p:cNvPr id="41" name="Rectangle 19"/>
          <p:cNvSpPr>
            <a:spLocks noChangeArrowheads="1"/>
          </p:cNvSpPr>
          <p:nvPr/>
        </p:nvSpPr>
        <p:spPr bwMode="auto">
          <a:xfrm>
            <a:off x="3902075" y="4281488"/>
            <a:ext cx="2151063" cy="900112"/>
          </a:xfrm>
          <a:prstGeom prst="rect">
            <a:avLst/>
          </a:prstGeom>
          <a:solidFill>
            <a:srgbClr val="CCFFFF"/>
          </a:solidFill>
          <a:ln w="9525">
            <a:solidFill>
              <a:srgbClr val="0000FF"/>
            </a:solidFill>
            <a:miter lim="800000"/>
            <a:headEnd/>
            <a:tailEnd/>
          </a:ln>
        </p:spPr>
        <p:txBody>
          <a:bodyPr wrap="none" anchor="ctr"/>
          <a:lstStyle/>
          <a:p>
            <a:pPr algn="ctr">
              <a:defRPr/>
            </a:pPr>
            <a:r>
              <a:rPr lang="ja-JP" altLang="en-US" sz="1200" dirty="0">
                <a:latin typeface="Arial" charset="0"/>
                <a:ea typeface="ＭＳ Ｐゴシック" charset="-128"/>
              </a:rPr>
              <a:t>感情の不安定さ</a:t>
            </a:r>
            <a:br>
              <a:rPr lang="ja-JP" altLang="en-US" sz="1200" dirty="0">
                <a:latin typeface="Arial" charset="0"/>
                <a:ea typeface="ＭＳ Ｐゴシック" charset="-128"/>
              </a:rPr>
            </a:br>
            <a:r>
              <a:rPr lang="ja-JP" altLang="en-US" sz="1200" dirty="0">
                <a:latin typeface="Arial" charset="0"/>
                <a:ea typeface="ＭＳ Ｐゴシック" charset="-128"/>
              </a:rPr>
              <a:t>が確認できないため</a:t>
            </a:r>
            <a:br>
              <a:rPr lang="ja-JP" altLang="en-US" sz="1200" dirty="0">
                <a:latin typeface="Arial" charset="0"/>
                <a:ea typeface="ＭＳ Ｐゴシック" charset="-128"/>
              </a:rPr>
            </a:br>
            <a:r>
              <a:rPr lang="ja-JP" altLang="en-US" sz="1200" dirty="0">
                <a:latin typeface="Arial" charset="0"/>
                <a:ea typeface="HG創英角ｺﾞｼｯｸUB" pitchFamily="49" charset="-128"/>
              </a:rPr>
              <a:t>「</a:t>
            </a:r>
            <a:r>
              <a:rPr lang="ja-JP" altLang="en-US" sz="1200" u="heavy" dirty="0">
                <a:uFill>
                  <a:solidFill>
                    <a:srgbClr val="FF0000"/>
                  </a:solidFill>
                </a:uFill>
                <a:latin typeface="Arial" charset="0"/>
                <a:ea typeface="HG創英角ｺﾞｼｯｸUB" pitchFamily="49" charset="-128"/>
              </a:rPr>
              <a:t>なし</a:t>
            </a:r>
            <a:r>
              <a:rPr lang="ja-JP" altLang="en-US" sz="1200" dirty="0">
                <a:latin typeface="Arial" charset="0"/>
                <a:ea typeface="HG創英角ｺﾞｼｯｸUB" pitchFamily="49" charset="-128"/>
              </a:rPr>
              <a:t>」</a:t>
            </a:r>
            <a:r>
              <a:rPr lang="ja-JP" altLang="en-US" sz="1200" dirty="0">
                <a:latin typeface="Arial" charset="0"/>
                <a:ea typeface="ＭＳ Ｐゴシック" charset="-128"/>
              </a:rPr>
              <a:t>を選択</a:t>
            </a:r>
          </a:p>
        </p:txBody>
      </p:sp>
      <p:sp>
        <p:nvSpPr>
          <p:cNvPr id="35848" name="Rectangle 12"/>
          <p:cNvSpPr>
            <a:spLocks noChangeArrowheads="1"/>
          </p:cNvSpPr>
          <p:nvPr/>
        </p:nvSpPr>
        <p:spPr bwMode="auto">
          <a:xfrm>
            <a:off x="150813" y="4579938"/>
            <a:ext cx="1657350" cy="1284287"/>
          </a:xfrm>
          <a:prstGeom prst="rect">
            <a:avLst/>
          </a:prstGeom>
          <a:solidFill>
            <a:srgbClr val="CCFFCC"/>
          </a:solidFill>
          <a:ln w="9525">
            <a:solidFill>
              <a:srgbClr val="00B050"/>
            </a:solidFill>
            <a:miter lim="800000"/>
            <a:headEnd/>
            <a:tailEnd/>
          </a:ln>
        </p:spPr>
        <p:txBody>
          <a:bodyPr wrap="none" anchor="ctr"/>
          <a:lstStyle/>
          <a:p>
            <a:r>
              <a:rPr lang="en-US" altLang="ja-JP" sz="1200">
                <a:latin typeface="Arial" charset="0"/>
              </a:rPr>
              <a:t>● </a:t>
            </a:r>
            <a:r>
              <a:rPr lang="ja-JP" altLang="en-US" sz="1200">
                <a:latin typeface="Arial" charset="0"/>
              </a:rPr>
              <a:t>「死にたいわ」と毎日</a:t>
            </a:r>
            <a:br>
              <a:rPr lang="ja-JP" altLang="en-US" sz="1200">
                <a:latin typeface="Arial" charset="0"/>
              </a:rPr>
            </a:br>
            <a:r>
              <a:rPr lang="ja-JP" altLang="en-US" sz="1200">
                <a:latin typeface="Arial" charset="0"/>
              </a:rPr>
              <a:t>　　いうが、感情不安定</a:t>
            </a:r>
          </a:p>
          <a:p>
            <a:r>
              <a:rPr lang="ja-JP" altLang="en-US" sz="1200">
                <a:latin typeface="Arial" charset="0"/>
              </a:rPr>
              <a:t>　　とまではいえない。</a:t>
            </a:r>
          </a:p>
          <a:p>
            <a:r>
              <a:rPr lang="ja-JP" altLang="en-US" sz="1200">
                <a:latin typeface="Arial" charset="0"/>
              </a:rPr>
              <a:t>● 家族がなだめている。</a:t>
            </a:r>
          </a:p>
        </p:txBody>
      </p:sp>
      <p:sp>
        <p:nvSpPr>
          <p:cNvPr id="35849" name="AutoShape 11"/>
          <p:cNvSpPr>
            <a:spLocks noChangeArrowheads="1"/>
          </p:cNvSpPr>
          <p:nvPr/>
        </p:nvSpPr>
        <p:spPr bwMode="auto">
          <a:xfrm>
            <a:off x="336550" y="4067175"/>
            <a:ext cx="1243013" cy="363538"/>
          </a:xfrm>
          <a:prstGeom prst="roundRect">
            <a:avLst>
              <a:gd name="adj" fmla="val 16667"/>
            </a:avLst>
          </a:prstGeom>
          <a:noFill/>
          <a:ln w="9525">
            <a:noFill/>
            <a:round/>
            <a:headEnd/>
            <a:tailEnd/>
          </a:ln>
        </p:spPr>
        <p:txBody>
          <a:bodyPr wrap="none" anchor="ctr"/>
          <a:lstStyle/>
          <a:p>
            <a:pPr algn="ctr"/>
            <a:r>
              <a:rPr lang="ja-JP" altLang="en-US" sz="1400">
                <a:solidFill>
                  <a:srgbClr val="006600"/>
                </a:solidFill>
                <a:latin typeface="Arial" charset="0"/>
                <a:ea typeface="HG創英角ｺﾞｼｯｸUB" pitchFamily="49" charset="-128"/>
              </a:rPr>
              <a:t>対象者の状況</a:t>
            </a:r>
          </a:p>
        </p:txBody>
      </p:sp>
      <p:sp>
        <p:nvSpPr>
          <p:cNvPr id="35850" name="AutoShape 14"/>
          <p:cNvSpPr>
            <a:spLocks noChangeArrowheads="1"/>
          </p:cNvSpPr>
          <p:nvPr/>
        </p:nvSpPr>
        <p:spPr bwMode="auto">
          <a:xfrm>
            <a:off x="2173288" y="3887788"/>
            <a:ext cx="1243012" cy="215900"/>
          </a:xfrm>
          <a:prstGeom prst="roundRect">
            <a:avLst>
              <a:gd name="adj" fmla="val 16667"/>
            </a:avLst>
          </a:prstGeom>
          <a:noFill/>
          <a:ln w="9525">
            <a:noFill/>
            <a:round/>
            <a:headEnd/>
            <a:tailEnd/>
          </a:ln>
        </p:spPr>
        <p:txBody>
          <a:bodyPr wrap="none" anchor="ctr"/>
          <a:lstStyle/>
          <a:p>
            <a:pPr algn="ctr"/>
            <a:r>
              <a:rPr lang="ja-JP" altLang="en-US" sz="1400">
                <a:solidFill>
                  <a:srgbClr val="FF3300"/>
                </a:solidFill>
                <a:latin typeface="Arial" charset="0"/>
                <a:ea typeface="HG創英角ｺﾞｼｯｸUB" pitchFamily="49" charset="-128"/>
              </a:rPr>
              <a:t>選択の基準</a:t>
            </a:r>
          </a:p>
        </p:txBody>
      </p:sp>
      <p:sp>
        <p:nvSpPr>
          <p:cNvPr id="35851" name="AutoShape 16"/>
          <p:cNvSpPr>
            <a:spLocks noChangeArrowheads="1"/>
          </p:cNvSpPr>
          <p:nvPr/>
        </p:nvSpPr>
        <p:spPr bwMode="auto">
          <a:xfrm>
            <a:off x="3749675" y="4464050"/>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選択</a:t>
            </a:r>
          </a:p>
        </p:txBody>
      </p:sp>
      <p:sp>
        <p:nvSpPr>
          <p:cNvPr id="35852" name="AutoShape 17"/>
          <p:cNvSpPr>
            <a:spLocks noChangeArrowheads="1"/>
          </p:cNvSpPr>
          <p:nvPr/>
        </p:nvSpPr>
        <p:spPr bwMode="auto">
          <a:xfrm>
            <a:off x="3721100" y="5559425"/>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chemeClr val="bg1"/>
                </a:solidFill>
                <a:latin typeface="Arial" charset="0"/>
                <a:ea typeface="HG創英角ｺﾞｼｯｸUB" pitchFamily="49" charset="-128"/>
              </a:rPr>
              <a:t>特記</a:t>
            </a:r>
          </a:p>
        </p:txBody>
      </p:sp>
      <p:sp>
        <p:nvSpPr>
          <p:cNvPr id="35853" name="AutoShape 26"/>
          <p:cNvSpPr>
            <a:spLocks noChangeArrowheads="1"/>
          </p:cNvSpPr>
          <p:nvPr/>
        </p:nvSpPr>
        <p:spPr bwMode="auto">
          <a:xfrm>
            <a:off x="3948113" y="3841750"/>
            <a:ext cx="1790700" cy="292100"/>
          </a:xfrm>
          <a:prstGeom prst="roundRect">
            <a:avLst>
              <a:gd name="adj" fmla="val 16667"/>
            </a:avLst>
          </a:prstGeom>
          <a:noFill/>
          <a:ln w="9525">
            <a:noFill/>
            <a:round/>
            <a:headEnd/>
            <a:tailEnd/>
          </a:ln>
        </p:spPr>
        <p:txBody>
          <a:bodyPr wrap="none" anchor="ctr"/>
          <a:lstStyle/>
          <a:p>
            <a:pPr algn="ctr"/>
            <a:r>
              <a:rPr lang="ja-JP" altLang="en-US" sz="1400">
                <a:solidFill>
                  <a:schemeClr val="accent2"/>
                </a:solidFill>
                <a:latin typeface="Arial" charset="0"/>
                <a:ea typeface="HG創英角ｺﾞｼｯｸUB" pitchFamily="49" charset="-128"/>
              </a:rPr>
              <a:t>認定調査票</a:t>
            </a:r>
          </a:p>
        </p:txBody>
      </p:sp>
      <p:sp>
        <p:nvSpPr>
          <p:cNvPr id="35854" name="AutoShape 27"/>
          <p:cNvSpPr>
            <a:spLocks noChangeArrowheads="1"/>
          </p:cNvSpPr>
          <p:nvPr/>
        </p:nvSpPr>
        <p:spPr bwMode="auto">
          <a:xfrm>
            <a:off x="3652838" y="5324475"/>
            <a:ext cx="2389187" cy="1003300"/>
          </a:xfrm>
          <a:prstGeom prst="roundRect">
            <a:avLst>
              <a:gd name="adj" fmla="val 16667"/>
            </a:avLst>
          </a:prstGeom>
          <a:noFill/>
          <a:ln w="28575">
            <a:solidFill>
              <a:srgbClr val="FF6600"/>
            </a:solidFill>
            <a:prstDash val="sysDot"/>
            <a:round/>
            <a:headEnd/>
            <a:tailEnd/>
          </a:ln>
        </p:spPr>
        <p:txBody>
          <a:bodyPr wrap="none" anchor="ctr"/>
          <a:lstStyle/>
          <a:p>
            <a:endParaRPr lang="ja-JP" altLang="ja-JP" sz="1800">
              <a:latin typeface="Arial" charset="0"/>
            </a:endParaRPr>
          </a:p>
        </p:txBody>
      </p:sp>
      <p:sp>
        <p:nvSpPr>
          <p:cNvPr id="49" name="右矢印 48"/>
          <p:cNvSpPr/>
          <p:nvPr/>
        </p:nvSpPr>
        <p:spPr>
          <a:xfrm>
            <a:off x="2130425" y="5495925"/>
            <a:ext cx="1147763" cy="436563"/>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50" name="右矢印 49"/>
          <p:cNvSpPr/>
          <p:nvPr/>
        </p:nvSpPr>
        <p:spPr>
          <a:xfrm>
            <a:off x="6105525" y="4518025"/>
            <a:ext cx="522288"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51" name="角丸四角形 50"/>
          <p:cNvSpPr/>
          <p:nvPr/>
        </p:nvSpPr>
        <p:spPr>
          <a:xfrm>
            <a:off x="6678613" y="4124325"/>
            <a:ext cx="477837"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一次判定</a:t>
            </a:r>
          </a:p>
        </p:txBody>
      </p:sp>
      <p:sp>
        <p:nvSpPr>
          <p:cNvPr id="52" name="角丸四角形 51"/>
          <p:cNvSpPr/>
          <p:nvPr/>
        </p:nvSpPr>
        <p:spPr>
          <a:xfrm>
            <a:off x="8393113" y="4097338"/>
            <a:ext cx="477837"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二次判定</a:t>
            </a:r>
          </a:p>
        </p:txBody>
      </p:sp>
      <p:sp>
        <p:nvSpPr>
          <p:cNvPr id="53" name="右矢印 52"/>
          <p:cNvSpPr/>
          <p:nvPr/>
        </p:nvSpPr>
        <p:spPr>
          <a:xfrm>
            <a:off x="7356475" y="4505325"/>
            <a:ext cx="882650"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chemeClr val="tx1"/>
              </a:solidFill>
            </a:endParaRPr>
          </a:p>
        </p:txBody>
      </p:sp>
      <p:sp>
        <p:nvSpPr>
          <p:cNvPr id="54" name="曲折矢印 53"/>
          <p:cNvSpPr>
            <a:spLocks noChangeArrowheads="1"/>
          </p:cNvSpPr>
          <p:nvPr/>
        </p:nvSpPr>
        <p:spPr bwMode="auto">
          <a:xfrm rot="5400000" flipH="1">
            <a:off x="6701632" y="4517231"/>
            <a:ext cx="652462" cy="1946275"/>
          </a:xfrm>
          <a:custGeom>
            <a:avLst/>
            <a:gdLst>
              <a:gd name="T0" fmla="*/ 490127 w 653503"/>
              <a:gd name="T1" fmla="*/ 0 h 1945265"/>
              <a:gd name="T2" fmla="*/ 490127 w 653503"/>
              <a:gd name="T3" fmla="*/ 326752 h 1945265"/>
              <a:gd name="T4" fmla="*/ 81688 w 653503"/>
              <a:gd name="T5" fmla="*/ 1945265 h 1945265"/>
              <a:gd name="T6" fmla="*/ 653503 w 653503"/>
              <a:gd name="T7" fmla="*/ 163376 h 1945265"/>
              <a:gd name="T8" fmla="*/ 17694720 60000 65536"/>
              <a:gd name="T9" fmla="*/ 5898240 60000 65536"/>
              <a:gd name="T10" fmla="*/ 5898240 60000 65536"/>
              <a:gd name="T11" fmla="*/ 0 60000 65536"/>
              <a:gd name="T12" fmla="*/ 0 w 653503"/>
              <a:gd name="T13" fmla="*/ 0 h 1945265"/>
              <a:gd name="T14" fmla="*/ 653503 w 653503"/>
              <a:gd name="T15" fmla="*/ 1945265 h 1945265"/>
            </a:gdLst>
            <a:ahLst/>
            <a:cxnLst>
              <a:cxn ang="T8">
                <a:pos x="T0" y="T1"/>
              </a:cxn>
              <a:cxn ang="T9">
                <a:pos x="T2" y="T3"/>
              </a:cxn>
              <a:cxn ang="T10">
                <a:pos x="T4" y="T5"/>
              </a:cxn>
              <a:cxn ang="T11">
                <a:pos x="T6" y="T7"/>
              </a:cxn>
            </a:cxnLst>
            <a:rect l="T12" t="T13" r="T14" b="T15"/>
            <a:pathLst>
              <a:path w="653503" h="1945265">
                <a:moveTo>
                  <a:pt x="0" y="1945265"/>
                </a:moveTo>
                <a:lnTo>
                  <a:pt x="0" y="367595"/>
                </a:lnTo>
                <a:cubicBezTo>
                  <a:pt x="0" y="209692"/>
                  <a:pt x="128005" y="81687"/>
                  <a:pt x="285907" y="81687"/>
                </a:cubicBezTo>
                <a:lnTo>
                  <a:pt x="490127" y="81688"/>
                </a:lnTo>
                <a:lnTo>
                  <a:pt x="490127" y="0"/>
                </a:lnTo>
                <a:lnTo>
                  <a:pt x="653503" y="163376"/>
                </a:lnTo>
                <a:lnTo>
                  <a:pt x="490127" y="326752"/>
                </a:lnTo>
                <a:lnTo>
                  <a:pt x="490127" y="245064"/>
                </a:lnTo>
                <a:lnTo>
                  <a:pt x="285908" y="245064"/>
                </a:lnTo>
                <a:lnTo>
                  <a:pt x="285907" y="245064"/>
                </a:lnTo>
                <a:cubicBezTo>
                  <a:pt x="218235" y="245064"/>
                  <a:pt x="163376" y="299923"/>
                  <a:pt x="163376" y="367595"/>
                </a:cubicBezTo>
                <a:lnTo>
                  <a:pt x="163376" y="1945265"/>
                </a:lnTo>
                <a:close/>
              </a:path>
            </a:pathLst>
          </a:custGeom>
          <a:solidFill>
            <a:srgbClr val="99CC00"/>
          </a:solidFill>
          <a:ln w="12700" algn="ctr">
            <a:solidFill>
              <a:srgbClr val="00FF99"/>
            </a:solidFill>
            <a:miter lim="800000"/>
            <a:headEnd/>
            <a:tailEnd/>
          </a:ln>
        </p:spPr>
        <p:txBody>
          <a:bodyPr rot="10800000" vert="eaVert" anchor="ctr"/>
          <a:lstStyle/>
          <a:p>
            <a:pPr algn="ctr">
              <a:defRPr/>
            </a:pPr>
            <a:endParaRPr lang="ja-JP" altLang="en-US" sz="1800" dirty="0">
              <a:latin typeface="+mn-lt"/>
              <a:ea typeface="+mn-ea"/>
            </a:endParaRPr>
          </a:p>
        </p:txBody>
      </p:sp>
      <p:sp>
        <p:nvSpPr>
          <p:cNvPr id="55" name="フローチャート : 代替処理 54"/>
          <p:cNvSpPr/>
          <p:nvPr/>
        </p:nvSpPr>
        <p:spPr>
          <a:xfrm>
            <a:off x="6784975" y="5546725"/>
            <a:ext cx="388938" cy="379413"/>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5400">
                <a:solidFill>
                  <a:srgbClr val="FF0000"/>
                </a:solidFill>
                <a:latin typeface="Arial" charset="0"/>
              </a:rPr>
              <a:t>×</a:t>
            </a:r>
          </a:p>
        </p:txBody>
      </p:sp>
      <p:sp>
        <p:nvSpPr>
          <p:cNvPr id="56" name="フローチャート : 代替処理 55"/>
          <p:cNvSpPr>
            <a:spLocks noChangeArrowheads="1"/>
          </p:cNvSpPr>
          <p:nvPr/>
        </p:nvSpPr>
        <p:spPr bwMode="auto">
          <a:xfrm>
            <a:off x="3779838" y="6453188"/>
            <a:ext cx="2759075" cy="404812"/>
          </a:xfrm>
          <a:prstGeom prst="flowChartAlternateProcess">
            <a:avLst/>
          </a:prstGeom>
          <a:solidFill>
            <a:schemeClr val="bg1"/>
          </a:solidFill>
          <a:ln w="25400" algn="ctr">
            <a:noFill/>
            <a:miter lim="800000"/>
            <a:headEnd/>
            <a:tailEnd/>
          </a:ln>
        </p:spPr>
        <p:txBody>
          <a:bodyPr anchor="ctr"/>
          <a:lstStyle/>
          <a:p>
            <a:pPr algn="ctr">
              <a:defRPr/>
            </a:pPr>
            <a:r>
              <a:rPr lang="ja-JP" altLang="en-US" sz="1400" b="1" dirty="0">
                <a:solidFill>
                  <a:srgbClr val="FF0000"/>
                </a:solidFill>
                <a:latin typeface="+mn-lt"/>
                <a:ea typeface="+mn-ea"/>
              </a:rPr>
              <a:t>記載されていない場合が多い</a:t>
            </a:r>
          </a:p>
        </p:txBody>
      </p:sp>
      <p:sp>
        <p:nvSpPr>
          <p:cNvPr id="57" name="フローチャート : 代替処理 56"/>
          <p:cNvSpPr/>
          <p:nvPr/>
        </p:nvSpPr>
        <p:spPr>
          <a:xfrm>
            <a:off x="7159625" y="5926138"/>
            <a:ext cx="1443038" cy="771525"/>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二次判定で、</a:t>
            </a:r>
            <a:endParaRPr lang="en-US" altLang="ja-JP" sz="1400" b="1" dirty="0">
              <a:solidFill>
                <a:srgbClr val="FF0000"/>
              </a:solidFill>
            </a:endParaRPr>
          </a:p>
          <a:p>
            <a:pPr algn="ctr">
              <a:defRPr/>
            </a:pPr>
            <a:r>
              <a:rPr lang="ja-JP" altLang="en-US" sz="1400" b="1" dirty="0">
                <a:solidFill>
                  <a:srgbClr val="FF0000"/>
                </a:solidFill>
              </a:rPr>
              <a:t>介護の手間を考慮できない</a:t>
            </a:r>
          </a:p>
        </p:txBody>
      </p:sp>
      <p:sp>
        <p:nvSpPr>
          <p:cNvPr id="35864" name="Rectangle 13"/>
          <p:cNvSpPr>
            <a:spLocks noChangeArrowheads="1"/>
          </p:cNvSpPr>
          <p:nvPr/>
        </p:nvSpPr>
        <p:spPr bwMode="auto">
          <a:xfrm>
            <a:off x="1989138" y="4078288"/>
            <a:ext cx="1597025" cy="646112"/>
          </a:xfrm>
          <a:prstGeom prst="rect">
            <a:avLst/>
          </a:prstGeom>
          <a:noFill/>
          <a:ln w="0">
            <a:noFill/>
            <a:prstDash val="dash"/>
            <a:miter lim="800000"/>
            <a:headEnd/>
            <a:tailEnd/>
          </a:ln>
        </p:spPr>
        <p:txBody>
          <a:bodyPr wrap="none" anchor="ctr"/>
          <a:lstStyle/>
          <a:p>
            <a:endParaRPr lang="ja-JP" altLang="ja-JP" sz="1200">
              <a:latin typeface="Arial" charset="0"/>
            </a:endParaRPr>
          </a:p>
        </p:txBody>
      </p:sp>
      <p:sp>
        <p:nvSpPr>
          <p:cNvPr id="59" name="角丸四角形 58"/>
          <p:cNvSpPr/>
          <p:nvPr/>
        </p:nvSpPr>
        <p:spPr>
          <a:xfrm>
            <a:off x="200025" y="3359150"/>
            <a:ext cx="2379663" cy="417513"/>
          </a:xfrm>
          <a:prstGeom prst="roundRect">
            <a:avLst/>
          </a:prstGeom>
          <a:solidFill>
            <a:srgbClr val="FFCC99">
              <a:alpha val="50196"/>
            </a:srgb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rPr>
              <a:t>「</a:t>
            </a:r>
            <a:r>
              <a:rPr lang="en-US" altLang="ja-JP" sz="1400" b="1" dirty="0">
                <a:solidFill>
                  <a:schemeClr val="tx1"/>
                </a:solidFill>
              </a:rPr>
              <a:t>4-3</a:t>
            </a:r>
            <a:r>
              <a:rPr lang="ja-JP" altLang="en-US" sz="1400" b="1" dirty="0">
                <a:solidFill>
                  <a:schemeClr val="tx1"/>
                </a:solidFill>
              </a:rPr>
              <a:t>　感情不安定」の例 </a:t>
            </a:r>
            <a:endParaRPr lang="en-US" altLang="ja-JP" sz="1400" b="1"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ja-JP" altLang="en-US" sz="4200" dirty="0" smtClean="0"/>
              <a:t>特別な医療</a:t>
            </a:r>
          </a:p>
        </p:txBody>
      </p:sp>
      <p:sp>
        <p:nvSpPr>
          <p:cNvPr id="38915" name="Rectangle 3"/>
          <p:cNvSpPr>
            <a:spLocks noGrp="1" noChangeArrowheads="1"/>
          </p:cNvSpPr>
          <p:nvPr>
            <p:ph type="body" idx="1"/>
          </p:nvPr>
        </p:nvSpPr>
        <p:spPr>
          <a:xfrm>
            <a:off x="566738" y="1341438"/>
            <a:ext cx="8001000" cy="5327922"/>
          </a:xfrm>
        </p:spPr>
        <p:txBody>
          <a:bodyPr>
            <a:normAutofit fontScale="70000" lnSpcReduction="20000"/>
          </a:bodyPr>
          <a:lstStyle/>
          <a:p>
            <a:pPr eaLnBrk="1" hangingPunct="1">
              <a:lnSpc>
                <a:spcPct val="120000"/>
              </a:lnSpc>
            </a:pPr>
            <a:r>
              <a:rPr lang="ja-JP" altLang="en-US" sz="2600" dirty="0" smtClean="0"/>
              <a:t>「特別な医療」における選択の三原則</a:t>
            </a:r>
          </a:p>
          <a:p>
            <a:pPr lvl="1" eaLnBrk="1" hangingPunct="1">
              <a:lnSpc>
                <a:spcPct val="120000"/>
              </a:lnSpc>
            </a:pPr>
            <a:r>
              <a:rPr lang="ja-JP" altLang="en-US" sz="2200" dirty="0" smtClean="0"/>
              <a:t>医師、または医師の指示に基づき看護師等によって実施される医療行為に限定される（家族等は含まない）</a:t>
            </a:r>
            <a:endParaRPr lang="en-US" altLang="ja-JP" sz="2200" dirty="0" smtClean="0"/>
          </a:p>
          <a:p>
            <a:pPr lvl="2" eaLnBrk="1" hangingPunct="1">
              <a:lnSpc>
                <a:spcPct val="120000"/>
              </a:lnSpc>
            </a:pPr>
            <a:r>
              <a:rPr lang="ja-JP" altLang="en-US" sz="1600" dirty="0" smtClean="0"/>
              <a:t>家族、介護職種の行う類似の行為は含まないが、「７．気管切開の処置」における開口部からの喀痰吸引（気管カニューレ内部の喀痰吸引に限る）及び「９．経管栄養」については、必要な研修を修了した介護職種が医師の指示の下に行う行為も含まれる。</a:t>
            </a:r>
            <a:endParaRPr lang="en-US" altLang="ja-JP" sz="1600" dirty="0" smtClean="0"/>
          </a:p>
          <a:p>
            <a:pPr lvl="1" eaLnBrk="1" hangingPunct="1">
              <a:lnSpc>
                <a:spcPct val="120000"/>
              </a:lnSpc>
            </a:pPr>
            <a:endParaRPr lang="ja-JP" altLang="en-US" sz="2200" dirty="0" smtClean="0"/>
          </a:p>
          <a:p>
            <a:pPr lvl="1" eaLnBrk="1" hangingPunct="1">
              <a:lnSpc>
                <a:spcPct val="120000"/>
              </a:lnSpc>
            </a:pPr>
            <a:r>
              <a:rPr lang="en-US" altLang="ja-JP" sz="2200" dirty="0" smtClean="0"/>
              <a:t>14</a:t>
            </a:r>
            <a:r>
              <a:rPr lang="ja-JP" altLang="en-US" sz="2200" dirty="0" smtClean="0"/>
              <a:t>日以内に実施されたものであること</a:t>
            </a:r>
            <a:endParaRPr lang="en-US" altLang="ja-JP" sz="2200" dirty="0" smtClean="0"/>
          </a:p>
          <a:p>
            <a:pPr lvl="2" eaLnBrk="1" hangingPunct="1">
              <a:lnSpc>
                <a:spcPct val="120000"/>
              </a:lnSpc>
            </a:pPr>
            <a:r>
              <a:rPr lang="ja-JP" altLang="en-US" sz="1900" dirty="0" smtClean="0"/>
              <a:t>「</a:t>
            </a:r>
            <a:r>
              <a:rPr lang="en-US" altLang="ja-JP" sz="1900" dirty="0" smtClean="0"/>
              <a:t>15</a:t>
            </a:r>
            <a:r>
              <a:rPr lang="ja-JP" altLang="en-US" sz="1900" dirty="0" smtClean="0"/>
              <a:t>日前の実施」をどう考えるか？</a:t>
            </a:r>
            <a:endParaRPr lang="en-US" altLang="ja-JP" sz="1900" dirty="0" smtClean="0"/>
          </a:p>
          <a:p>
            <a:pPr lvl="2" eaLnBrk="1" hangingPunct="1">
              <a:lnSpc>
                <a:spcPct val="120000"/>
              </a:lnSpc>
            </a:pPr>
            <a:endParaRPr lang="ja-JP" altLang="en-US" sz="1900" dirty="0" smtClean="0"/>
          </a:p>
          <a:p>
            <a:pPr lvl="1" eaLnBrk="1" hangingPunct="1">
              <a:lnSpc>
                <a:spcPct val="120000"/>
              </a:lnSpc>
            </a:pPr>
            <a:r>
              <a:rPr lang="ja-JP" altLang="en-US" sz="2200" dirty="0" smtClean="0"/>
              <a:t>急性期対応でないこと（継続的に行われているもの）</a:t>
            </a:r>
            <a:endParaRPr lang="en-US" altLang="ja-JP" sz="2200" dirty="0" smtClean="0"/>
          </a:p>
          <a:p>
            <a:pPr lvl="2" eaLnBrk="1" hangingPunct="1">
              <a:lnSpc>
                <a:spcPct val="120000"/>
              </a:lnSpc>
            </a:pPr>
            <a:r>
              <a:rPr lang="ja-JP" altLang="en-US" sz="1900" dirty="0" smtClean="0"/>
              <a:t>急性期対応かどうかの判断ができない場合：開始時期や終了予定時期なども含め可能な限り客観的な情報を聞き取りで把握（医学的判断はしない）。</a:t>
            </a:r>
          </a:p>
          <a:p>
            <a:pPr lvl="1" eaLnBrk="1" hangingPunct="1">
              <a:lnSpc>
                <a:spcPct val="120000"/>
              </a:lnSpc>
            </a:pPr>
            <a:endParaRPr lang="ja-JP" altLang="en-US" sz="2200" dirty="0" smtClean="0"/>
          </a:p>
          <a:p>
            <a:pPr eaLnBrk="1" hangingPunct="1">
              <a:lnSpc>
                <a:spcPct val="120000"/>
              </a:lnSpc>
            </a:pPr>
            <a:r>
              <a:rPr lang="ja-JP" altLang="en-US" sz="2600" dirty="0" smtClean="0"/>
              <a:t>誤った選択は、「要介護認定等基準時間」に大きな影響を与える。</a:t>
            </a:r>
          </a:p>
          <a:p>
            <a:pPr lvl="1" eaLnBrk="1" hangingPunct="1">
              <a:lnSpc>
                <a:spcPct val="120000"/>
              </a:lnSpc>
            </a:pPr>
            <a:r>
              <a:rPr lang="ja-JP" altLang="en-US" sz="2200" dirty="0" smtClean="0"/>
              <a:t>特別な医療は加算方式のため、「選択」をするだけで一次判定の要介護度が大幅に変化することがある。</a:t>
            </a:r>
          </a:p>
          <a:p>
            <a:pPr lvl="1" eaLnBrk="1" hangingPunct="1">
              <a:lnSpc>
                <a:spcPct val="120000"/>
              </a:lnSpc>
            </a:pPr>
            <a:r>
              <a:rPr lang="ja-JP" altLang="en-US" sz="2200" dirty="0" smtClean="0"/>
              <a:t>判断に迷うものは、介護認定審査会の「一次判定の修正・確定」の手順において判断される。</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dirty="0" smtClean="0"/>
              <a:t>3</a:t>
            </a:r>
            <a:r>
              <a:rPr lang="ja-JP" altLang="en-US" dirty="0" err="1" smtClean="0"/>
              <a:t>つの</a:t>
            </a:r>
            <a:r>
              <a:rPr lang="ja-JP" altLang="en-US" dirty="0" smtClean="0"/>
              <a:t>評価軸の特徴</a:t>
            </a:r>
          </a:p>
        </p:txBody>
      </p:sp>
      <p:graphicFrame>
        <p:nvGraphicFramePr>
          <p:cNvPr id="206890" name="Group 42"/>
          <p:cNvGraphicFramePr>
            <a:graphicFrameLocks noGrp="1"/>
          </p:cNvGraphicFramePr>
          <p:nvPr/>
        </p:nvGraphicFramePr>
        <p:xfrm>
          <a:off x="107950" y="1268413"/>
          <a:ext cx="8856663" cy="5156391"/>
        </p:xfrm>
        <a:graphic>
          <a:graphicData uri="http://schemas.openxmlformats.org/drawingml/2006/table">
            <a:tbl>
              <a:tblPr>
                <a:tableStyleId>{ED083AE6-46FA-4A59-8FB0-9F97EB10719F}</a:tableStyleId>
              </a:tblPr>
              <a:tblGrid>
                <a:gridCol w="1463675"/>
                <a:gridCol w="2155825"/>
                <a:gridCol w="2788766"/>
                <a:gridCol w="2448397"/>
              </a:tblGrid>
              <a:tr h="438150">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endParaRPr kumimoji="0" lang="ja-JP"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能 力</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介助の方法</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有 無</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horzOverflow="overflow"/>
                </a:tc>
              </a:tr>
              <a:tr h="12350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主な</a:t>
                      </a:r>
                      <a:br>
                        <a:rPr kumimoji="0" lang="ja-JP" altLang="en-US" sz="2200" u="none" strike="noStrike" cap="none" normalizeH="0" baseline="0" dirty="0" smtClean="0">
                          <a:ln>
                            <a:noFill/>
                          </a:ln>
                          <a:effectLst/>
                        </a:rPr>
                      </a:br>
                      <a:r>
                        <a:rPr kumimoji="0" lang="ja-JP" altLang="en-US" sz="2200" u="none" strike="noStrike" cap="none" normalizeH="0" baseline="0" dirty="0" smtClean="0">
                          <a:ln>
                            <a:noFill/>
                          </a:ln>
                          <a:effectLst/>
                        </a:rPr>
                        <a:t>調査項目</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身体の能力</a:t>
                      </a:r>
                      <a:br>
                        <a:rPr kumimoji="0" lang="ja-JP" altLang="en-US" sz="2200" u="none" strike="noStrike" cap="none" normalizeH="0" baseline="0" dirty="0" smtClean="0">
                          <a:ln>
                            <a:noFill/>
                          </a:ln>
                          <a:solidFill>
                            <a:schemeClr val="tx1"/>
                          </a:solidFill>
                          <a:effectLst/>
                        </a:rPr>
                      </a:br>
                      <a:r>
                        <a:rPr kumimoji="0" lang="ja-JP" altLang="en-US" sz="1300" u="none" strike="noStrike" cap="none" normalizeH="0" baseline="0" dirty="0" smtClean="0">
                          <a:ln>
                            <a:noFill/>
                          </a:ln>
                          <a:solidFill>
                            <a:schemeClr val="tx1"/>
                          </a:solidFill>
                          <a:effectLst/>
                        </a:rPr>
                        <a:t>（第</a:t>
                      </a:r>
                      <a:r>
                        <a:rPr kumimoji="0" lang="en-US" altLang="ja-JP" sz="1300" u="none" strike="noStrike" cap="none" normalizeH="0" baseline="0" dirty="0" smtClean="0">
                          <a:ln>
                            <a:noFill/>
                          </a:ln>
                          <a:solidFill>
                            <a:schemeClr val="tx1"/>
                          </a:solidFill>
                          <a:effectLst/>
                        </a:rPr>
                        <a:t>1</a:t>
                      </a:r>
                      <a:r>
                        <a:rPr kumimoji="0" lang="ja-JP" altLang="en-US" sz="1300" u="none" strike="noStrike" cap="none" normalizeH="0" baseline="0" dirty="0" smtClean="0">
                          <a:ln>
                            <a:noFill/>
                          </a:ln>
                          <a:solidFill>
                            <a:schemeClr val="tx1"/>
                          </a:solidFill>
                          <a:effectLst/>
                        </a:rPr>
                        <a:t>群を中心に</a:t>
                      </a:r>
                      <a:r>
                        <a:rPr kumimoji="0" lang="en-US" altLang="ja-JP" sz="1300" u="none" strike="noStrike" cap="none" normalizeH="0" baseline="0" dirty="0" smtClean="0">
                          <a:ln>
                            <a:noFill/>
                          </a:ln>
                          <a:solidFill>
                            <a:schemeClr val="tx1"/>
                          </a:solidFill>
                          <a:effectLst/>
                        </a:rPr>
                        <a:t>10</a:t>
                      </a:r>
                      <a:r>
                        <a:rPr kumimoji="0" lang="ja-JP" altLang="en-US" sz="1300" u="none" strike="noStrike" cap="none" normalizeH="0" baseline="0" dirty="0" smtClean="0">
                          <a:ln>
                            <a:noFill/>
                          </a:ln>
                          <a:solidFill>
                            <a:schemeClr val="tx1"/>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認知の能力</a:t>
                      </a:r>
                      <a:br>
                        <a:rPr kumimoji="0" lang="ja-JP" altLang="en-US" sz="2200" u="none" strike="noStrike" cap="none" normalizeH="0" baseline="0" dirty="0" smtClean="0">
                          <a:ln>
                            <a:noFill/>
                          </a:ln>
                          <a:solidFill>
                            <a:schemeClr val="tx1"/>
                          </a:solidFill>
                          <a:effectLst/>
                        </a:rPr>
                      </a:br>
                      <a:r>
                        <a:rPr kumimoji="0" lang="ja-JP" altLang="en-US" sz="1300" u="none" strike="noStrike" cap="none" normalizeH="0" baseline="0" dirty="0" smtClean="0">
                          <a:ln>
                            <a:noFill/>
                          </a:ln>
                          <a:solidFill>
                            <a:schemeClr val="tx1"/>
                          </a:solidFill>
                          <a:effectLst/>
                        </a:rPr>
                        <a:t>（第</a:t>
                      </a:r>
                      <a:r>
                        <a:rPr kumimoji="0" lang="en-US" altLang="ja-JP" sz="1300" u="none" strike="noStrike" cap="none" normalizeH="0" baseline="0" dirty="0" smtClean="0">
                          <a:ln>
                            <a:noFill/>
                          </a:ln>
                          <a:solidFill>
                            <a:schemeClr val="tx1"/>
                          </a:solidFill>
                          <a:effectLst/>
                        </a:rPr>
                        <a:t>3</a:t>
                      </a:r>
                      <a:r>
                        <a:rPr kumimoji="0" lang="ja-JP" altLang="en-US" sz="1300" u="none" strike="noStrike" cap="none" normalizeH="0" baseline="0" dirty="0" smtClean="0">
                          <a:ln>
                            <a:noFill/>
                          </a:ln>
                          <a:solidFill>
                            <a:schemeClr val="tx1"/>
                          </a:solidFill>
                          <a:effectLst/>
                        </a:rPr>
                        <a:t>群を中心に</a:t>
                      </a:r>
                      <a:r>
                        <a:rPr kumimoji="0" lang="en-US" altLang="ja-JP" sz="1300" u="none" strike="noStrike" cap="none" normalizeH="0" baseline="0" dirty="0" smtClean="0">
                          <a:ln>
                            <a:noFill/>
                          </a:ln>
                          <a:solidFill>
                            <a:schemeClr val="tx1"/>
                          </a:solidFill>
                          <a:effectLst/>
                        </a:rPr>
                        <a:t>8</a:t>
                      </a:r>
                      <a:r>
                        <a:rPr kumimoji="0" lang="ja-JP" altLang="en-US" sz="1300" u="none" strike="noStrike" cap="none" normalizeH="0" baseline="0" dirty="0" smtClean="0">
                          <a:ln>
                            <a:noFill/>
                          </a:ln>
                          <a:solidFill>
                            <a:schemeClr val="tx1"/>
                          </a:solidFill>
                          <a:effectLst/>
                        </a:rPr>
                        <a:t>項目）</a:t>
                      </a:r>
                      <a:endParaRPr kumimoji="0" lang="ja-JP" altLang="en-US" sz="13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生活機能</a:t>
                      </a:r>
                      <a:br>
                        <a:rPr kumimoji="0" lang="ja-JP" altLang="en-US" sz="2200" u="none" strike="noStrike" cap="none" normalizeH="0" baseline="0" dirty="0" smtClean="0">
                          <a:ln>
                            <a:noFill/>
                          </a:ln>
                          <a:solidFill>
                            <a:schemeClr val="tx1"/>
                          </a:solidFill>
                          <a:effectLst/>
                        </a:rPr>
                      </a:br>
                      <a:r>
                        <a:rPr kumimoji="0" lang="ja-JP" altLang="en-US" sz="1500" u="none" strike="noStrike" cap="none" normalizeH="0" baseline="0" dirty="0" smtClean="0">
                          <a:ln>
                            <a:noFill/>
                          </a:ln>
                          <a:solidFill>
                            <a:schemeClr val="tx1"/>
                          </a:solidFill>
                          <a:effectLst/>
                        </a:rPr>
                        <a:t>（第</a:t>
                      </a:r>
                      <a:r>
                        <a:rPr kumimoji="0" lang="en-US" altLang="ja-JP" sz="1500" u="none" strike="noStrike" cap="none" normalizeH="0" baseline="0" dirty="0" smtClean="0">
                          <a:ln>
                            <a:noFill/>
                          </a:ln>
                          <a:solidFill>
                            <a:schemeClr val="tx1"/>
                          </a:solidFill>
                          <a:effectLst/>
                        </a:rPr>
                        <a:t>2</a:t>
                      </a:r>
                      <a:r>
                        <a:rPr kumimoji="0" lang="ja-JP" altLang="en-US" sz="1500" u="none" strike="noStrike" cap="none" normalizeH="0" baseline="0" dirty="0" smtClean="0">
                          <a:ln>
                            <a:noFill/>
                          </a:ln>
                          <a:solidFill>
                            <a:schemeClr val="tx1"/>
                          </a:solidFill>
                          <a:effectLst/>
                        </a:rPr>
                        <a:t>群を中心に</a:t>
                      </a:r>
                      <a:r>
                        <a:rPr kumimoji="0" lang="en-US" altLang="ja-JP" sz="1500" u="none" strike="noStrike" cap="none" normalizeH="0" baseline="0" dirty="0" smtClean="0">
                          <a:ln>
                            <a:noFill/>
                          </a:ln>
                          <a:solidFill>
                            <a:schemeClr val="tx1"/>
                          </a:solidFill>
                          <a:effectLst/>
                        </a:rPr>
                        <a:t>12</a:t>
                      </a:r>
                      <a:r>
                        <a:rPr kumimoji="0" lang="ja-JP" altLang="en-US" sz="1500" u="none" strike="noStrike" cap="none" normalizeH="0" baseline="0" dirty="0" smtClean="0">
                          <a:ln>
                            <a:noFill/>
                          </a:ln>
                          <a:solidFill>
                            <a:schemeClr val="tx1"/>
                          </a:solidFill>
                          <a:effectLst/>
                        </a:rPr>
                        <a:t>項目）</a:t>
                      </a: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社会生活への適応</a:t>
                      </a:r>
                      <a:br>
                        <a:rPr kumimoji="0" lang="ja-JP" altLang="en-US" sz="2200" u="none" strike="noStrike" cap="none" normalizeH="0" baseline="0" dirty="0" smtClean="0">
                          <a:ln>
                            <a:noFill/>
                          </a:ln>
                          <a:solidFill>
                            <a:schemeClr val="tx1"/>
                          </a:solidFill>
                          <a:effectLst/>
                        </a:rPr>
                      </a:br>
                      <a:r>
                        <a:rPr kumimoji="0" lang="ja-JP" altLang="en-US" sz="1500" u="none" strike="noStrike" cap="none" normalizeH="0" baseline="0" dirty="0" smtClean="0">
                          <a:ln>
                            <a:noFill/>
                          </a:ln>
                          <a:solidFill>
                            <a:schemeClr val="tx1"/>
                          </a:solidFill>
                          <a:effectLst/>
                        </a:rPr>
                        <a:t>（第</a:t>
                      </a:r>
                      <a:r>
                        <a:rPr kumimoji="0" lang="en-US" altLang="ja-JP" sz="1500" u="none" strike="noStrike" cap="none" normalizeH="0" baseline="0" dirty="0" smtClean="0">
                          <a:ln>
                            <a:noFill/>
                          </a:ln>
                          <a:solidFill>
                            <a:schemeClr val="tx1"/>
                          </a:solidFill>
                          <a:effectLst/>
                        </a:rPr>
                        <a:t>5</a:t>
                      </a:r>
                      <a:r>
                        <a:rPr kumimoji="0" lang="ja-JP" altLang="en-US" sz="1500" u="none" strike="noStrike" cap="none" normalizeH="0" baseline="0" dirty="0" smtClean="0">
                          <a:ln>
                            <a:noFill/>
                          </a:ln>
                          <a:solidFill>
                            <a:schemeClr val="tx1"/>
                          </a:solidFill>
                          <a:effectLst/>
                        </a:rPr>
                        <a:t>群を中心に</a:t>
                      </a:r>
                      <a:r>
                        <a:rPr kumimoji="0" lang="en-US" altLang="ja-JP" sz="1500" u="none" strike="noStrike" cap="none" normalizeH="0" baseline="0" dirty="0" smtClean="0">
                          <a:ln>
                            <a:noFill/>
                          </a:ln>
                          <a:solidFill>
                            <a:schemeClr val="tx1"/>
                          </a:solidFill>
                          <a:effectLst/>
                        </a:rPr>
                        <a:t>4</a:t>
                      </a:r>
                      <a:r>
                        <a:rPr kumimoji="0" lang="ja-JP" altLang="en-US" sz="1500" u="none" strike="noStrike" cap="none" normalizeH="0" baseline="0" dirty="0" smtClean="0">
                          <a:ln>
                            <a:noFill/>
                          </a:ln>
                          <a:solidFill>
                            <a:schemeClr val="tx1"/>
                          </a:solidFill>
                          <a:effectLst/>
                        </a:rPr>
                        <a:t>項目）</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solidFill>
                            <a:schemeClr val="tx1"/>
                          </a:solidFill>
                          <a:effectLst/>
                        </a:rPr>
                        <a:t>麻痺等・拘縮</a:t>
                      </a:r>
                      <a:r>
                        <a:rPr kumimoji="0" lang="en-US" altLang="ja-JP" sz="2200" u="none" strike="noStrike" cap="none" normalizeH="0" baseline="0" dirty="0" smtClean="0">
                          <a:ln>
                            <a:noFill/>
                          </a:ln>
                          <a:solidFill>
                            <a:schemeClr val="tx1"/>
                          </a:solidFill>
                          <a:effectLst/>
                        </a:rPr>
                        <a:t/>
                      </a:r>
                      <a:br>
                        <a:rPr kumimoji="0" lang="en-US" altLang="ja-JP" sz="2200" u="none" strike="noStrike" cap="none" normalizeH="0" baseline="0" dirty="0" smtClean="0">
                          <a:ln>
                            <a:noFill/>
                          </a:ln>
                          <a:solidFill>
                            <a:schemeClr val="tx1"/>
                          </a:solidFill>
                          <a:effectLst/>
                        </a:rPr>
                      </a:br>
                      <a:r>
                        <a:rPr kumimoji="0" lang="ja-JP" altLang="en-US" sz="1200" u="none" strike="noStrike" cap="none" normalizeH="0" baseline="0" dirty="0" smtClean="0">
                          <a:ln>
                            <a:noFill/>
                          </a:ln>
                          <a:solidFill>
                            <a:schemeClr val="tx1"/>
                          </a:solidFill>
                          <a:effectLst/>
                        </a:rPr>
                        <a:t>（第</a:t>
                      </a:r>
                      <a:r>
                        <a:rPr kumimoji="0" lang="en-US" altLang="ja-JP" sz="1200" u="none" strike="noStrike" cap="none" normalizeH="0" baseline="0" dirty="0" smtClean="0">
                          <a:ln>
                            <a:noFill/>
                          </a:ln>
                          <a:solidFill>
                            <a:schemeClr val="tx1"/>
                          </a:solidFill>
                          <a:effectLst/>
                        </a:rPr>
                        <a:t>1</a:t>
                      </a:r>
                      <a:r>
                        <a:rPr kumimoji="0" lang="ja-JP" altLang="en-US" sz="1200" u="none" strike="noStrike" cap="none" normalizeH="0" baseline="0" dirty="0" smtClean="0">
                          <a:ln>
                            <a:noFill/>
                          </a:ln>
                          <a:solidFill>
                            <a:schemeClr val="tx1"/>
                          </a:solidFill>
                          <a:effectLst/>
                        </a:rPr>
                        <a:t>群の</a:t>
                      </a:r>
                      <a:r>
                        <a:rPr kumimoji="0" lang="en-US" altLang="ja-JP" sz="1200" u="none" strike="noStrike" cap="none" normalizeH="0" baseline="0" dirty="0" smtClean="0">
                          <a:ln>
                            <a:noFill/>
                          </a:ln>
                          <a:solidFill>
                            <a:schemeClr val="tx1"/>
                          </a:solidFill>
                          <a:effectLst/>
                        </a:rPr>
                        <a:t>9</a:t>
                      </a:r>
                      <a:r>
                        <a:rPr kumimoji="0" lang="ja-JP" altLang="en-US" sz="1200" u="none" strike="noStrike" cap="none" normalizeH="0" baseline="0" dirty="0" smtClean="0">
                          <a:ln>
                            <a:noFill/>
                          </a:ln>
                          <a:solidFill>
                            <a:schemeClr val="tx1"/>
                          </a:solidFill>
                          <a:effectLst/>
                        </a:rPr>
                        <a:t>部位）</a:t>
                      </a:r>
                      <a:r>
                        <a:rPr kumimoji="0" lang="ja-JP" altLang="en-US" sz="1700" u="none" strike="noStrike" cap="none" normalizeH="0" baseline="0" dirty="0" smtClean="0">
                          <a:ln>
                            <a:noFill/>
                          </a:ln>
                          <a:solidFill>
                            <a:schemeClr val="tx1"/>
                          </a:solidFill>
                          <a:effectLst/>
                        </a:rPr>
                        <a:t/>
                      </a:r>
                      <a:br>
                        <a:rPr kumimoji="0" lang="ja-JP" altLang="en-US" sz="1700" u="none" strike="noStrike" cap="none" normalizeH="0" baseline="0" dirty="0" smtClean="0">
                          <a:ln>
                            <a:noFill/>
                          </a:ln>
                          <a:solidFill>
                            <a:schemeClr val="tx1"/>
                          </a:solidFill>
                          <a:effectLst/>
                        </a:rPr>
                      </a:br>
                      <a:r>
                        <a:rPr kumimoji="0" lang="en-US" altLang="ja-JP" sz="2200" u="none" strike="noStrike" cap="none" normalizeH="0" baseline="0" dirty="0" smtClean="0">
                          <a:ln>
                            <a:noFill/>
                          </a:ln>
                          <a:solidFill>
                            <a:schemeClr val="tx1"/>
                          </a:solidFill>
                          <a:effectLst/>
                        </a:rPr>
                        <a:t>BPSD</a:t>
                      </a:r>
                      <a:r>
                        <a:rPr kumimoji="0" lang="ja-JP" altLang="en-US" sz="2200" u="none" strike="noStrike" cap="none" normalizeH="0" baseline="0" dirty="0" smtClean="0">
                          <a:ln>
                            <a:noFill/>
                          </a:ln>
                          <a:solidFill>
                            <a:schemeClr val="tx1"/>
                          </a:solidFill>
                          <a:effectLst/>
                        </a:rPr>
                        <a:t>関連</a:t>
                      </a:r>
                      <a:br>
                        <a:rPr kumimoji="0" lang="ja-JP" altLang="en-US" sz="2200" u="none" strike="noStrike" cap="none" normalizeH="0" baseline="0" dirty="0" smtClean="0">
                          <a:ln>
                            <a:noFill/>
                          </a:ln>
                          <a:solidFill>
                            <a:schemeClr val="tx1"/>
                          </a:solidFill>
                          <a:effectLst/>
                        </a:rPr>
                      </a:br>
                      <a:r>
                        <a:rPr kumimoji="0" lang="ja-JP" altLang="en-US" sz="1400" u="none" strike="noStrike" cap="none" normalizeH="0" baseline="0" dirty="0" smtClean="0">
                          <a:ln>
                            <a:noFill/>
                          </a:ln>
                          <a:solidFill>
                            <a:schemeClr val="tx1"/>
                          </a:solidFill>
                          <a:effectLst/>
                        </a:rPr>
                        <a:t>（</a:t>
                      </a:r>
                      <a:r>
                        <a:rPr kumimoji="0" lang="ja-JP" altLang="en-US" sz="1100" u="none" strike="noStrike" cap="none" normalizeH="0" baseline="0" dirty="0" smtClean="0">
                          <a:ln>
                            <a:noFill/>
                          </a:ln>
                          <a:solidFill>
                            <a:schemeClr val="tx1"/>
                          </a:solidFill>
                          <a:effectLst/>
                        </a:rPr>
                        <a:t>第</a:t>
                      </a:r>
                      <a:r>
                        <a:rPr kumimoji="0" lang="en-US" altLang="ja-JP" sz="1400" u="none" strike="noStrike" cap="none" normalizeH="0" baseline="0" dirty="0" smtClean="0">
                          <a:ln>
                            <a:noFill/>
                          </a:ln>
                          <a:solidFill>
                            <a:schemeClr val="tx1"/>
                          </a:solidFill>
                          <a:effectLst/>
                        </a:rPr>
                        <a:t>4</a:t>
                      </a:r>
                      <a:r>
                        <a:rPr kumimoji="0" lang="ja-JP" altLang="en-US" sz="1000" u="none" strike="noStrike" cap="none" normalizeH="0" baseline="0" dirty="0" smtClean="0">
                          <a:ln>
                            <a:noFill/>
                          </a:ln>
                          <a:solidFill>
                            <a:schemeClr val="tx1"/>
                          </a:solidFill>
                          <a:effectLst/>
                        </a:rPr>
                        <a:t>群を中心に</a:t>
                      </a:r>
                      <a:r>
                        <a:rPr kumimoji="0" lang="en-US" altLang="ja-JP" sz="1400" u="none" strike="noStrike" cap="none" normalizeH="0" baseline="0" dirty="0" smtClean="0">
                          <a:ln>
                            <a:noFill/>
                          </a:ln>
                          <a:solidFill>
                            <a:schemeClr val="tx1"/>
                          </a:solidFill>
                          <a:effectLst/>
                        </a:rPr>
                        <a:t>18</a:t>
                      </a:r>
                      <a:r>
                        <a:rPr kumimoji="0" lang="ja-JP" altLang="en-US" sz="1000" u="none" strike="noStrike" cap="none" normalizeH="0" baseline="0" dirty="0" smtClean="0">
                          <a:ln>
                            <a:noFill/>
                          </a:ln>
                          <a:solidFill>
                            <a:schemeClr val="tx1"/>
                          </a:solidFill>
                          <a:effectLst/>
                        </a:rPr>
                        <a:t>項目</a:t>
                      </a:r>
                      <a:r>
                        <a:rPr kumimoji="0" lang="ja-JP" altLang="en-US" sz="1400" u="none" strike="noStrike" cap="none" normalizeH="0" baseline="0" dirty="0" smtClean="0">
                          <a:ln>
                            <a:noFill/>
                          </a:ln>
                          <a:solidFill>
                            <a:schemeClr val="tx1"/>
                          </a:solidFill>
                          <a:effectLst/>
                        </a:rPr>
                        <a:t>）</a:t>
                      </a:r>
                      <a:endParaRPr kumimoji="0" lang="ja-JP" altLang="en-US"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選択肢の特徴</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tx1"/>
                          </a:solidFill>
                          <a:effectLst/>
                        </a:rPr>
                        <a:t>「できる」「できない」の表現が含まれる</a:t>
                      </a:r>
                      <a:endParaRPr kumimoji="0" lang="ja-JP" altLang="en-US" sz="17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solidFill>
                            <a:schemeClr val="tx1"/>
                          </a:solidFill>
                          <a:effectLst/>
                        </a:rPr>
                        <a:t>「介助」の</a:t>
                      </a:r>
                      <a:r>
                        <a:rPr kumimoji="0" lang="en-US" altLang="ja-JP" sz="1800" u="none" strike="noStrike" cap="none" normalizeH="0" baseline="0" dirty="0" smtClean="0">
                          <a:ln>
                            <a:noFill/>
                          </a:ln>
                          <a:solidFill>
                            <a:schemeClr val="tx1"/>
                          </a:solidFill>
                          <a:effectLst/>
                        </a:rPr>
                        <a:t/>
                      </a:r>
                      <a:br>
                        <a:rPr kumimoji="0" lang="en-US" altLang="ja-JP" sz="1800" u="none" strike="noStrike" cap="none" normalizeH="0" baseline="0" dirty="0" smtClean="0">
                          <a:ln>
                            <a:noFill/>
                          </a:ln>
                          <a:solidFill>
                            <a:schemeClr val="tx1"/>
                          </a:solidFill>
                          <a:effectLst/>
                        </a:rPr>
                      </a:br>
                      <a:r>
                        <a:rPr kumimoji="0" lang="ja-JP" altLang="en-US" sz="1800" u="none" strike="noStrike" cap="none" normalizeH="0" baseline="0" dirty="0" smtClean="0">
                          <a:ln>
                            <a:noFill/>
                          </a:ln>
                          <a:solidFill>
                            <a:schemeClr val="tx1"/>
                          </a:solidFill>
                          <a:effectLst/>
                        </a:rPr>
                        <a:t>表現が含まれる</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tx1"/>
                          </a:solidFill>
                          <a:effectLst/>
                        </a:rPr>
                        <a:t>「ない」「ある」</a:t>
                      </a:r>
                      <a:endParaRPr kumimoji="0" lang="en-US" altLang="ja-JP" sz="1700" u="none" strike="noStrike" cap="none" normalizeH="0" baseline="0" dirty="0" smtClean="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700" u="none" strike="noStrike" cap="none" normalizeH="0" baseline="0" dirty="0" smtClean="0">
                          <a:ln>
                            <a:noFill/>
                          </a:ln>
                          <a:solidFill>
                            <a:schemeClr val="tx1"/>
                          </a:solidFill>
                          <a:effectLst/>
                        </a:rPr>
                        <a:t>の表現が含まれる</a:t>
                      </a:r>
                      <a:endParaRPr kumimoji="0" lang="ja-JP" altLang="en-US" sz="17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73342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800" u="none" strike="noStrike" cap="none" normalizeH="0" baseline="0" dirty="0" smtClean="0">
                          <a:ln>
                            <a:noFill/>
                          </a:ln>
                          <a:effectLst/>
                        </a:rPr>
                        <a:t>基本調査の選択基準</a:t>
                      </a:r>
                      <a:endParaRPr kumimoji="0" lang="ja-JP" altLang="en-US" sz="18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試行による</a:t>
                      </a:r>
                      <a:r>
                        <a:rPr kumimoji="0" lang="en-US" altLang="ja-JP" sz="1500" u="none" strike="noStrike" cap="none" normalizeH="0" baseline="0" dirty="0" smtClean="0">
                          <a:ln>
                            <a:noFill/>
                          </a:ln>
                          <a:solidFill>
                            <a:schemeClr val="tx1"/>
                          </a:solidFill>
                          <a:effectLst/>
                        </a:rPr>
                        <a:t/>
                      </a:r>
                      <a:br>
                        <a:rPr kumimoji="0" lang="en-US" altLang="ja-JP" sz="1500" u="none" strike="noStrike" cap="none" normalizeH="0" baseline="0" dirty="0" smtClean="0">
                          <a:ln>
                            <a:noFill/>
                          </a:ln>
                          <a:solidFill>
                            <a:schemeClr val="tx1"/>
                          </a:solidFill>
                          <a:effectLst/>
                        </a:rPr>
                      </a:br>
                      <a:r>
                        <a:rPr kumimoji="0" lang="ja-JP" altLang="en-US" sz="1500" u="none" strike="noStrike" cap="none" normalizeH="0" baseline="0" dirty="0" smtClean="0">
                          <a:ln>
                            <a:noFill/>
                          </a:ln>
                          <a:solidFill>
                            <a:schemeClr val="tx1"/>
                          </a:solidFill>
                          <a:effectLst/>
                        </a:rPr>
                        <a:t>本人の能力の評価</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介護者の介助状況</a:t>
                      </a:r>
                      <a:endParaRPr kumimoji="0" lang="en-US" altLang="ja-JP" sz="1500" u="none" strike="noStrike" cap="none" normalizeH="0" baseline="0" dirty="0" smtClean="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（適切な介助）</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行動の発生</a:t>
                      </a:r>
                      <a:r>
                        <a:rPr kumimoji="0" lang="ja-JP" altLang="en-US" sz="1500" u="none" strike="noStrike" kern="1200" cap="none" normalizeH="0" baseline="0" dirty="0" smtClean="0">
                          <a:ln>
                            <a:noFill/>
                          </a:ln>
                          <a:solidFill>
                            <a:schemeClr val="tx1"/>
                          </a:solidFill>
                          <a:effectLst/>
                        </a:rPr>
                        <a:t>頻度</a:t>
                      </a:r>
                      <a:r>
                        <a:rPr kumimoji="0" lang="en-US" altLang="ja-JP" sz="1500" u="none" strike="noStrike" kern="1200" cap="none" normalizeH="0" baseline="0" dirty="0" smtClean="0">
                          <a:ln>
                            <a:noFill/>
                          </a:ln>
                          <a:solidFill>
                            <a:schemeClr val="tx1"/>
                          </a:solidFill>
                          <a:effectLst/>
                        </a:rPr>
                        <a:t/>
                      </a:r>
                      <a:br>
                        <a:rPr kumimoji="0" lang="en-US" altLang="ja-JP" sz="1500" u="none" strike="noStrike" kern="1200" cap="none" normalizeH="0" baseline="0" dirty="0" smtClean="0">
                          <a:ln>
                            <a:noFill/>
                          </a:ln>
                          <a:solidFill>
                            <a:schemeClr val="tx1"/>
                          </a:solidFill>
                          <a:effectLst/>
                        </a:rPr>
                      </a:br>
                      <a:r>
                        <a:rPr kumimoji="0" lang="ja-JP" altLang="en-US" sz="1400" u="none" strike="noStrike" kern="1200" cap="none" normalizeH="0" baseline="0" dirty="0" smtClean="0">
                          <a:ln>
                            <a:noFill/>
                          </a:ln>
                          <a:solidFill>
                            <a:schemeClr val="tx1"/>
                          </a:solidFill>
                          <a:effectLst/>
                        </a:rPr>
                        <a:t>に</a:t>
                      </a:r>
                      <a:r>
                        <a:rPr kumimoji="0" lang="ja-JP" altLang="en-US" sz="1400" u="none" strike="noStrike" cap="none" normalizeH="0" baseline="0" dirty="0" smtClean="0">
                          <a:ln>
                            <a:noFill/>
                          </a:ln>
                          <a:solidFill>
                            <a:schemeClr val="tx1"/>
                          </a:solidFill>
                          <a:effectLst/>
                        </a:rPr>
                        <a:t>基づき選択</a:t>
                      </a:r>
                      <a:r>
                        <a:rPr kumimoji="0" lang="en-US" altLang="ja-JP" sz="800" u="none" strike="noStrike" cap="none" normalizeH="0" baseline="0" dirty="0" smtClean="0">
                          <a:ln>
                            <a:noFill/>
                          </a:ln>
                          <a:solidFill>
                            <a:schemeClr val="tx1"/>
                          </a:solidFill>
                          <a:effectLst/>
                        </a:rPr>
                        <a:t>(BPSD)※</a:t>
                      </a:r>
                      <a:endParaRPr kumimoji="0" lang="en-US" altLang="ja-JP" sz="14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735013">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特記事項</a:t>
                      </a:r>
                      <a:endParaRPr kumimoji="0" lang="ja-JP" altLang="en-US"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日頃の状況</a:t>
                      </a:r>
                      <a:br>
                        <a:rPr kumimoji="0" lang="ja-JP" altLang="en-US" sz="1500" u="none" strike="noStrike" cap="none" normalizeH="0" baseline="0" dirty="0" smtClean="0">
                          <a:ln>
                            <a:noFill/>
                          </a:ln>
                          <a:solidFill>
                            <a:schemeClr val="tx1"/>
                          </a:solidFill>
                          <a:effectLst/>
                        </a:rPr>
                      </a:br>
                      <a:r>
                        <a:rPr kumimoji="0" lang="ja-JP" altLang="en-US" sz="1500" u="none" strike="noStrike" cap="none" normalizeH="0" baseline="0" dirty="0" smtClean="0">
                          <a:ln>
                            <a:noFill/>
                          </a:ln>
                          <a:solidFill>
                            <a:schemeClr val="tx1"/>
                          </a:solidFill>
                          <a:effectLst/>
                        </a:rPr>
                        <a:t>選択根拠・試行結果</a:t>
                      </a:r>
                      <a:r>
                        <a:rPr kumimoji="0" lang="en-US" altLang="ja-JP" sz="1500" u="none" strike="noStrike" cap="none" normalizeH="0" baseline="0" dirty="0" smtClean="0">
                          <a:ln>
                            <a:noFill/>
                          </a:ln>
                          <a:solidFill>
                            <a:schemeClr val="tx1"/>
                          </a:solidFill>
                          <a:effectLst/>
                        </a:rPr>
                        <a:t/>
                      </a:r>
                      <a:br>
                        <a:rPr kumimoji="0" lang="en-US" altLang="ja-JP" sz="1500" u="none" strike="noStrike" cap="none" normalizeH="0" baseline="0" dirty="0" smtClean="0">
                          <a:ln>
                            <a:noFill/>
                          </a:ln>
                          <a:solidFill>
                            <a:schemeClr val="tx1"/>
                          </a:solidFill>
                          <a:effectLst/>
                        </a:rPr>
                      </a:br>
                      <a:r>
                        <a:rPr kumimoji="0" lang="ja-JP" altLang="en-US" sz="1200" u="none" strike="noStrike" cap="none" normalizeH="0" baseline="0" dirty="0" smtClean="0">
                          <a:ln>
                            <a:noFill/>
                          </a:ln>
                          <a:solidFill>
                            <a:schemeClr val="tx1"/>
                          </a:solidFill>
                          <a:effectLst/>
                        </a:rPr>
                        <a:t>（特に判断に迷う場合）</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介護の手間と頻度</a:t>
                      </a:r>
                      <a:r>
                        <a:rPr kumimoji="0" lang="en-US" altLang="ja-JP" sz="1500" u="none" strike="noStrike" cap="none" normalizeH="0" baseline="0" dirty="0" smtClean="0">
                          <a:ln>
                            <a:noFill/>
                          </a:ln>
                          <a:solidFill>
                            <a:schemeClr val="tx1"/>
                          </a:solidFill>
                          <a:effectLst/>
                        </a:rPr>
                        <a:t/>
                      </a:r>
                      <a:br>
                        <a:rPr kumimoji="0" lang="en-US" altLang="ja-JP" sz="1500" u="none" strike="noStrike" cap="none" normalizeH="0" baseline="0" dirty="0" smtClean="0">
                          <a:ln>
                            <a:noFill/>
                          </a:ln>
                          <a:solidFill>
                            <a:schemeClr val="tx1"/>
                          </a:solidFill>
                          <a:effectLst/>
                        </a:rPr>
                      </a:br>
                      <a:r>
                        <a:rPr kumimoji="0" lang="ja-JP" altLang="en-US" sz="1400" u="none" strike="noStrike" cap="none" normalizeH="0" baseline="0" dirty="0" smtClean="0">
                          <a:ln>
                            <a:noFill/>
                          </a:ln>
                          <a:solidFill>
                            <a:schemeClr val="tx1"/>
                          </a:solidFill>
                          <a:effectLst/>
                        </a:rPr>
                        <a:t>（介助の量を把握できる記述）</a:t>
                      </a:r>
                      <a:endParaRPr kumimoji="0" lang="ja-JP" altLang="en-US" sz="15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500" u="none" strike="noStrike" cap="none" normalizeH="0" baseline="0" dirty="0" smtClean="0">
                          <a:ln>
                            <a:noFill/>
                          </a:ln>
                          <a:solidFill>
                            <a:schemeClr val="tx1"/>
                          </a:solidFill>
                          <a:effectLst/>
                        </a:rPr>
                        <a:t>介護の手間と頻度</a:t>
                      </a:r>
                      <a:endParaRPr kumimoji="0" lang="en-US" sz="1500" u="none" strike="noStrike" cap="none" normalizeH="0" baseline="0" dirty="0" smtClean="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en-US" altLang="ja-JP" sz="900" u="none" strike="noStrike" cap="none" normalizeH="0" baseline="0" dirty="0" smtClean="0">
                          <a:ln>
                            <a:noFill/>
                          </a:ln>
                          <a:solidFill>
                            <a:schemeClr val="tx1"/>
                          </a:solidFill>
                          <a:effectLst/>
                        </a:rPr>
                        <a:t>(BPSD)※</a:t>
                      </a:r>
                      <a:endParaRPr kumimoji="0" lang="en-US" altLang="ja-JP" sz="9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r h="815975">
                <a:tc>
                  <a:txBody>
                    <a:bodyPr/>
                    <a:lstStyle/>
                    <a:p>
                      <a:pPr marL="0" marR="0" lvl="0" indent="0" algn="ctr"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2200" u="none" strike="noStrike" cap="none" normalizeH="0" baseline="0" dirty="0" smtClean="0">
                          <a:ln>
                            <a:noFill/>
                          </a:ln>
                          <a:effectLst/>
                        </a:rPr>
                        <a:t>留意点</a:t>
                      </a:r>
                      <a:endParaRPr kumimoji="0" lang="en-US" altLang="ja-JP" sz="2200" b="0"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200" b="1" u="none" strike="noStrike" cap="none" normalizeH="0" baseline="0" dirty="0" smtClean="0">
                          <a:ln>
                            <a:noFill/>
                          </a:ln>
                          <a:solidFill>
                            <a:schemeClr val="tx1"/>
                          </a:solidFill>
                          <a:effectLst/>
                        </a:rPr>
                        <a:t>実際に行ってもらった状況と日頃の状況が異なる場合</a:t>
                      </a:r>
                      <a:endParaRPr kumimoji="0" lang="en-US" altLang="ja-JP" sz="1200" b="1" u="none" strike="noStrike" cap="none" normalizeH="0" baseline="0" dirty="0" smtClean="0">
                        <a:ln>
                          <a:noFill/>
                        </a:ln>
                        <a:solidFill>
                          <a:schemeClr val="tx1"/>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050" b="1" u="none" strike="noStrike" cap="none" normalizeH="0" baseline="0" dirty="0" smtClean="0">
                          <a:ln>
                            <a:noFill/>
                          </a:ln>
                          <a:solidFill>
                            <a:schemeClr val="tx1"/>
                          </a:solidFill>
                          <a:effectLst/>
                        </a:rPr>
                        <a:t>「日頃の状況」の意味にも留意する</a:t>
                      </a:r>
                      <a:endParaRPr kumimoji="0" lang="ja-JP" altLang="en-US" sz="1050" b="1"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b="1" u="none" strike="noStrike" cap="none" normalizeH="0" baseline="0" dirty="0" smtClean="0">
                          <a:ln>
                            <a:noFill/>
                          </a:ln>
                          <a:solidFill>
                            <a:schemeClr val="tx1"/>
                          </a:solidFill>
                          <a:effectLst/>
                        </a:rPr>
                        <a:t>「実際に行われている介助が不適切な場合」</a:t>
                      </a:r>
                      <a:endParaRPr kumimoji="0" lang="ja-JP" altLang="en-US" sz="1400" b="1"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c>
                  <a:txBody>
                    <a:bodyPr/>
                    <a:lstStyle/>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b="1" u="none" strike="noStrike" cap="none" normalizeH="0" baseline="0" dirty="0" smtClean="0">
                          <a:ln>
                            <a:noFill/>
                          </a:ln>
                          <a:solidFill>
                            <a:schemeClr val="tx1"/>
                          </a:solidFill>
                          <a:effectLst/>
                        </a:rPr>
                        <a:t>選択と特記事項の基準が異なる点に留意</a:t>
                      </a:r>
                      <a:endParaRPr kumimoji="0" lang="en-US" altLang="ja-JP" sz="1400" b="1" u="none" strike="noStrike" cap="none" normalizeH="0" baseline="0" dirty="0" smtClean="0">
                        <a:ln>
                          <a:noFill/>
                        </a:ln>
                        <a:solidFill>
                          <a:schemeClr val="tx1"/>
                        </a:solidFill>
                        <a:effectLst/>
                      </a:endParaRPr>
                    </a:p>
                    <a:p>
                      <a:pPr marL="0" marR="0" lvl="0" indent="0" algn="l" defTabSz="914400" rtl="0" eaLnBrk="1" fontAlgn="base" latinLnBrk="0" hangingPunct="1">
                        <a:lnSpc>
                          <a:spcPct val="100000"/>
                        </a:lnSpc>
                        <a:spcBef>
                          <a:spcPct val="20000"/>
                        </a:spcBef>
                        <a:spcAft>
                          <a:spcPct val="0"/>
                        </a:spcAft>
                        <a:buClr>
                          <a:srgbClr val="0000D4"/>
                        </a:buClr>
                        <a:buSzTx/>
                        <a:buFont typeface="Wingdings" pitchFamily="2" charset="2"/>
                        <a:buNone/>
                        <a:tabLst/>
                      </a:pPr>
                      <a:r>
                        <a:rPr kumimoji="0" lang="ja-JP" altLang="en-US" sz="1400" b="1" u="none" strike="noStrike" cap="none" normalizeH="0" baseline="0" dirty="0" smtClean="0">
                          <a:ln>
                            <a:noFill/>
                          </a:ln>
                          <a:solidFill>
                            <a:schemeClr val="tx1"/>
                          </a:solidFill>
                          <a:effectLst/>
                        </a:rPr>
                        <a:t>定義以外で手間のかかる類似の行動等がある場合</a:t>
                      </a:r>
                      <a:r>
                        <a:rPr kumimoji="0" lang="en-US" altLang="ja-JP" sz="1050" b="1" u="none" strike="noStrike" cap="none" normalizeH="0" baseline="0" dirty="0" smtClean="0">
                          <a:ln>
                            <a:noFill/>
                          </a:ln>
                          <a:solidFill>
                            <a:schemeClr val="tx1"/>
                          </a:solidFill>
                          <a:effectLst/>
                        </a:rPr>
                        <a:t>(BPSD)※</a:t>
                      </a:r>
                      <a:endParaRPr kumimoji="0" lang="en-US" altLang="ja-JP" sz="1400" b="1" i="0" u="none" strike="noStrike" cap="none" normalizeH="0" baseline="0" dirty="0" smtClean="0">
                        <a:ln>
                          <a:noFill/>
                        </a:ln>
                        <a:solidFill>
                          <a:schemeClr val="tx1"/>
                        </a:solidFill>
                        <a:effectLst/>
                        <a:latin typeface="Verdana" pitchFamily="34" charset="0"/>
                        <a:ea typeface="ＭＳ Ｐゴシック" pitchFamily="50" charset="-128"/>
                      </a:endParaRPr>
                    </a:p>
                  </a:txBody>
                  <a:tcPr marL="99012" marR="99012" anchor="ctr" horzOverflow="overflow"/>
                </a:tc>
              </a:tr>
            </a:tbl>
          </a:graphicData>
        </a:graphic>
      </p:graphicFrame>
      <p:sp>
        <p:nvSpPr>
          <p:cNvPr id="7208" name="テキスト ボックス 41"/>
          <p:cNvSpPr txBox="1">
            <a:spLocks noChangeArrowheads="1"/>
          </p:cNvSpPr>
          <p:nvPr/>
        </p:nvSpPr>
        <p:spPr bwMode="auto">
          <a:xfrm>
            <a:off x="6732588" y="6525344"/>
            <a:ext cx="2168525" cy="274637"/>
          </a:xfrm>
          <a:prstGeom prst="rect">
            <a:avLst/>
          </a:prstGeom>
          <a:noFill/>
          <a:ln w="9525">
            <a:noFill/>
            <a:miter lim="800000"/>
            <a:headEnd/>
            <a:tailEnd/>
          </a:ln>
        </p:spPr>
        <p:txBody>
          <a:bodyPr>
            <a:spAutoFit/>
          </a:bodyPr>
          <a:lstStyle/>
          <a:p>
            <a:r>
              <a:rPr lang="en-US" altLang="ja-JP" sz="1200" dirty="0">
                <a:latin typeface="Calibri" pitchFamily="34" charset="0"/>
              </a:rPr>
              <a:t>※</a:t>
            </a:r>
            <a:r>
              <a:rPr lang="ja-JP" altLang="en-US" sz="1200" dirty="0">
                <a:latin typeface="Calibri" pitchFamily="34" charset="0"/>
              </a:rPr>
              <a:t>麻痺等・拘縮は能力と同じ</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4787" name="Rectangle 3"/>
          <p:cNvSpPr>
            <a:spLocks noGrp="1" noChangeArrowheads="1"/>
          </p:cNvSpPr>
          <p:nvPr>
            <p:ph type="title" idx="4294967295"/>
          </p:nvPr>
        </p:nvSpPr>
        <p:spPr>
          <a:xfrm>
            <a:off x="611560" y="451644"/>
            <a:ext cx="8669215" cy="673100"/>
          </a:xfrm>
        </p:spPr>
        <p:txBody>
          <a:bodyPr/>
          <a:lstStyle/>
          <a:p>
            <a:pPr eaLnBrk="1" hangingPunct="1">
              <a:lnSpc>
                <a:spcPct val="110000"/>
              </a:lnSpc>
              <a:defRPr/>
            </a:pPr>
            <a:r>
              <a:rPr lang="ja-JP" altLang="en-US" sz="3400" dirty="0" smtClean="0"/>
              <a:t>能力向上研修会のカリキュラム</a:t>
            </a:r>
            <a:endParaRPr lang="en-US" altLang="ja-JP" sz="3400" dirty="0" smtClean="0"/>
          </a:p>
        </p:txBody>
      </p:sp>
      <p:sp>
        <p:nvSpPr>
          <p:cNvPr id="20" name="正方形/長方形 19"/>
          <p:cNvSpPr/>
          <p:nvPr/>
        </p:nvSpPr>
        <p:spPr>
          <a:xfrm>
            <a:off x="583223" y="1778920"/>
            <a:ext cx="4055246" cy="1506064"/>
          </a:xfrm>
          <a:prstGeom prst="rect">
            <a:avLst/>
          </a:prstGeom>
          <a:solidFill>
            <a:srgbClr val="CCDAEC"/>
          </a:solidFill>
          <a:effectLst>
            <a:innerShdw blurRad="63500" dist="50800" dir="189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0"/>
              </a:spcBef>
              <a:buFontTx/>
              <a:buNone/>
            </a:pPr>
            <a:endParaRPr kumimoji="1" lang="ja-JP" altLang="en-US" b="1" spc="50" dirty="0">
              <a:ln w="11430"/>
              <a:solidFill>
                <a:srgbClr val="000000"/>
              </a:solidFill>
              <a:effectLst>
                <a:outerShdw blurRad="76200" dist="50800" dir="5400000" algn="tl" rotWithShape="0">
                  <a:srgbClr val="000000">
                    <a:alpha val="65000"/>
                  </a:srgbClr>
                </a:outerShdw>
              </a:effectLst>
            </a:endParaRPr>
          </a:p>
        </p:txBody>
      </p:sp>
      <p:sp>
        <p:nvSpPr>
          <p:cNvPr id="21" name="正方形/長方形 20"/>
          <p:cNvSpPr/>
          <p:nvPr/>
        </p:nvSpPr>
        <p:spPr>
          <a:xfrm>
            <a:off x="4836593" y="3212976"/>
            <a:ext cx="4055246" cy="1506064"/>
          </a:xfrm>
          <a:prstGeom prst="rect">
            <a:avLst/>
          </a:prstGeom>
          <a:solidFill>
            <a:srgbClr val="CCDAEC"/>
          </a:solidFill>
          <a:effectLst>
            <a:innerShdw blurRad="63500" dist="50800" dir="189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0"/>
              </a:spcBef>
              <a:buFontTx/>
              <a:buNone/>
            </a:pPr>
            <a:endParaRPr kumimoji="1" lang="ja-JP" altLang="en-US" sz="1200" b="1" spc="50" dirty="0">
              <a:ln w="11430"/>
              <a:solidFill>
                <a:srgbClr val="000000"/>
              </a:solidFill>
              <a:effectLst>
                <a:outerShdw blurRad="76200" dist="50800" dir="5400000" algn="tl" rotWithShape="0">
                  <a:srgbClr val="000000">
                    <a:alpha val="65000"/>
                  </a:srgbClr>
                </a:outerShdw>
              </a:effectLst>
            </a:endParaRPr>
          </a:p>
        </p:txBody>
      </p:sp>
      <p:sp>
        <p:nvSpPr>
          <p:cNvPr id="22" name="正方形/長方形 21"/>
          <p:cNvSpPr/>
          <p:nvPr/>
        </p:nvSpPr>
        <p:spPr>
          <a:xfrm>
            <a:off x="583223" y="3316720"/>
            <a:ext cx="4055246" cy="1408424"/>
          </a:xfrm>
          <a:prstGeom prst="rect">
            <a:avLst/>
          </a:prstGeom>
          <a:solidFill>
            <a:srgbClr val="FFFFCC"/>
          </a:solidFill>
          <a:effectLst>
            <a:innerShdw blurRad="63500" dist="50800" dir="189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0"/>
              </a:spcBef>
              <a:buFontTx/>
              <a:buNone/>
            </a:pPr>
            <a:r>
              <a:rPr kumimoji="1" lang="en-US" altLang="ja-JP" b="1" spc="50" dirty="0" smtClean="0">
                <a:ln w="11430"/>
                <a:solidFill>
                  <a:srgbClr val="061DC8"/>
                </a:solidFill>
                <a:effectLst>
                  <a:outerShdw blurRad="76200" dist="50800" dir="5400000" algn="tl" rotWithShape="0">
                    <a:srgbClr val="000000">
                      <a:alpha val="65000"/>
                    </a:srgbClr>
                  </a:outerShdw>
                </a:effectLst>
              </a:rPr>
              <a:t/>
            </a:r>
            <a:br>
              <a:rPr kumimoji="1" lang="en-US" altLang="ja-JP" b="1" spc="50" dirty="0" smtClean="0">
                <a:ln w="11430"/>
                <a:solidFill>
                  <a:srgbClr val="061DC8"/>
                </a:solidFill>
                <a:effectLst>
                  <a:outerShdw blurRad="76200" dist="50800" dir="5400000" algn="tl" rotWithShape="0">
                    <a:srgbClr val="000000">
                      <a:alpha val="65000"/>
                    </a:srgbClr>
                  </a:outerShdw>
                </a:effectLst>
              </a:rPr>
            </a:br>
            <a:endParaRPr kumimoji="1" lang="ja-JP" altLang="en-US" b="1" spc="50" dirty="0" smtClean="0">
              <a:ln w="11430"/>
              <a:solidFill>
                <a:srgbClr val="061DC8"/>
              </a:solidFill>
              <a:effectLst>
                <a:outerShdw blurRad="76200" dist="50800" dir="5400000" algn="tl" rotWithShape="0">
                  <a:srgbClr val="000000">
                    <a:alpha val="65000"/>
                  </a:srgbClr>
                </a:outerShdw>
              </a:effectLst>
            </a:endParaRPr>
          </a:p>
        </p:txBody>
      </p:sp>
      <p:sp>
        <p:nvSpPr>
          <p:cNvPr id="23" name="正方形/長方形 22"/>
          <p:cNvSpPr/>
          <p:nvPr/>
        </p:nvSpPr>
        <p:spPr>
          <a:xfrm>
            <a:off x="4860032" y="1772816"/>
            <a:ext cx="4055246" cy="1408424"/>
          </a:xfrm>
          <a:prstGeom prst="rect">
            <a:avLst/>
          </a:prstGeom>
          <a:solidFill>
            <a:srgbClr val="FFFFCC"/>
          </a:solidFill>
          <a:effectLst>
            <a:innerShdw blurRad="63500" dist="50800" dir="189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0"/>
              </a:spcBef>
              <a:buFontTx/>
              <a:buNone/>
            </a:pPr>
            <a:endParaRPr kumimoji="1" lang="ja-JP" altLang="en-US" sz="2000" b="1" spc="50" dirty="0">
              <a:ln w="11430"/>
              <a:solidFill>
                <a:srgbClr val="000000"/>
              </a:solidFill>
              <a:effectLst>
                <a:outerShdw blurRad="76200" dist="50800" dir="5400000" algn="tl" rotWithShape="0">
                  <a:srgbClr val="000000">
                    <a:alpha val="65000"/>
                  </a:srgbClr>
                </a:outerShdw>
              </a:effectLst>
            </a:endParaRPr>
          </a:p>
        </p:txBody>
      </p:sp>
      <p:sp>
        <p:nvSpPr>
          <p:cNvPr id="24" name="正方形/長方形 23"/>
          <p:cNvSpPr/>
          <p:nvPr/>
        </p:nvSpPr>
        <p:spPr>
          <a:xfrm>
            <a:off x="583223" y="4784954"/>
            <a:ext cx="4055246" cy="1596373"/>
          </a:xfrm>
          <a:prstGeom prst="rect">
            <a:avLst/>
          </a:prstGeom>
          <a:solidFill>
            <a:srgbClr val="CCDAEC"/>
          </a:solidFill>
          <a:ln>
            <a:noFill/>
          </a:ln>
          <a:effectLst>
            <a:innerShdw blurRad="63500" dist="50800" dir="189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0"/>
              </a:spcBef>
              <a:buFontTx/>
              <a:buNone/>
            </a:pPr>
            <a:r>
              <a:rPr kumimoji="1" lang="en-US" altLang="ja-JP" b="1" spc="50" dirty="0" smtClean="0">
                <a:ln w="11430"/>
                <a:solidFill>
                  <a:srgbClr val="000000"/>
                </a:solidFill>
                <a:effectLst>
                  <a:outerShdw blurRad="76200" dist="50800" dir="5400000" algn="tl" rotWithShape="0">
                    <a:srgbClr val="000000">
                      <a:alpha val="65000"/>
                    </a:srgbClr>
                  </a:outerShdw>
                </a:effectLst>
              </a:rPr>
              <a:t/>
            </a:r>
            <a:br>
              <a:rPr kumimoji="1" lang="en-US" altLang="ja-JP" b="1" spc="50" dirty="0" smtClean="0">
                <a:ln w="11430"/>
                <a:solidFill>
                  <a:srgbClr val="000000"/>
                </a:solidFill>
                <a:effectLst>
                  <a:outerShdw blurRad="76200" dist="50800" dir="5400000" algn="tl" rotWithShape="0">
                    <a:srgbClr val="000000">
                      <a:alpha val="65000"/>
                    </a:srgbClr>
                  </a:outerShdw>
                </a:effectLst>
              </a:rPr>
            </a:br>
            <a:endParaRPr kumimoji="1" lang="ja-JP" altLang="en-US" b="1" spc="50" dirty="0">
              <a:ln w="11430"/>
              <a:solidFill>
                <a:srgbClr val="000000"/>
              </a:solidFill>
              <a:effectLst>
                <a:outerShdw blurRad="76200" dist="50800" dir="5400000" algn="tl" rotWithShape="0">
                  <a:srgbClr val="000000">
                    <a:alpha val="65000"/>
                  </a:srgbClr>
                </a:outerShdw>
              </a:effectLst>
            </a:endParaRPr>
          </a:p>
        </p:txBody>
      </p:sp>
      <p:sp>
        <p:nvSpPr>
          <p:cNvPr id="25" name="正方形/長方形 24"/>
          <p:cNvSpPr/>
          <p:nvPr/>
        </p:nvSpPr>
        <p:spPr>
          <a:xfrm>
            <a:off x="4836593" y="4784955"/>
            <a:ext cx="4055246" cy="1596373"/>
          </a:xfrm>
          <a:prstGeom prst="rect">
            <a:avLst/>
          </a:prstGeom>
          <a:solidFill>
            <a:srgbClr val="FFFFCC"/>
          </a:solidFill>
          <a:ln>
            <a:noFill/>
          </a:ln>
          <a:effectLst>
            <a:innerShdw blurRad="63500" dist="50800" dir="18900000">
              <a:prstClr val="black">
                <a:alpha val="50000"/>
              </a:prstClr>
            </a:innerShdw>
          </a:effectLst>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spcBef>
                <a:spcPct val="0"/>
              </a:spcBef>
              <a:buFontTx/>
              <a:buNone/>
            </a:pPr>
            <a:endParaRPr kumimoji="1" lang="ja-JP" altLang="en-US" b="1" spc="50" dirty="0">
              <a:ln w="11430"/>
              <a:solidFill>
                <a:srgbClr val="000000"/>
              </a:solidFill>
              <a:effectLst>
                <a:outerShdw blurRad="76200" dist="50800" dir="5400000" algn="tl" rotWithShape="0">
                  <a:srgbClr val="000000">
                    <a:alpha val="65000"/>
                  </a:srgbClr>
                </a:outerShdw>
              </a:effectLst>
            </a:endParaRPr>
          </a:p>
        </p:txBody>
      </p:sp>
      <p:sp>
        <p:nvSpPr>
          <p:cNvPr id="26" name="角丸四角形 25"/>
          <p:cNvSpPr/>
          <p:nvPr/>
        </p:nvSpPr>
        <p:spPr>
          <a:xfrm>
            <a:off x="5580112" y="4892968"/>
            <a:ext cx="606197" cy="307834"/>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演習</a:t>
            </a:r>
            <a:endParaRPr kumimoji="1" lang="ja-JP" altLang="en-US" sz="1400" dirty="0">
              <a:solidFill>
                <a:srgbClr val="FFFFFF"/>
              </a:solidFill>
              <a:latin typeface="HG丸ｺﾞｼｯｸM-PRO" pitchFamily="50" charset="-128"/>
              <a:ea typeface="HG丸ｺﾞｼｯｸM-PRO" pitchFamily="50" charset="-128"/>
            </a:endParaRPr>
          </a:p>
        </p:txBody>
      </p:sp>
      <p:sp>
        <p:nvSpPr>
          <p:cNvPr id="27" name="角丸四角形 26"/>
          <p:cNvSpPr/>
          <p:nvPr/>
        </p:nvSpPr>
        <p:spPr>
          <a:xfrm>
            <a:off x="652395" y="3423486"/>
            <a:ext cx="606197" cy="307834"/>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講義</a:t>
            </a:r>
            <a:endParaRPr kumimoji="1" lang="ja-JP" altLang="en-US" sz="1400" dirty="0">
              <a:solidFill>
                <a:srgbClr val="FFFFFF"/>
              </a:solidFill>
              <a:latin typeface="HG丸ｺﾞｼｯｸM-PRO" pitchFamily="50" charset="-128"/>
              <a:ea typeface="HG丸ｺﾞｼｯｸM-PRO" pitchFamily="50" charset="-128"/>
            </a:endParaRPr>
          </a:p>
        </p:txBody>
      </p:sp>
      <p:sp>
        <p:nvSpPr>
          <p:cNvPr id="28" name="角丸四角形 27"/>
          <p:cNvSpPr/>
          <p:nvPr/>
        </p:nvSpPr>
        <p:spPr>
          <a:xfrm>
            <a:off x="1273944" y="3441171"/>
            <a:ext cx="606197" cy="307834"/>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演習</a:t>
            </a:r>
            <a:endParaRPr kumimoji="1" lang="ja-JP" altLang="en-US" sz="1400" dirty="0">
              <a:solidFill>
                <a:srgbClr val="FFFFFF"/>
              </a:solidFill>
              <a:latin typeface="HG丸ｺﾞｼｯｸM-PRO" pitchFamily="50" charset="-128"/>
              <a:ea typeface="HG丸ｺﾞｼｯｸM-PRO" pitchFamily="50" charset="-128"/>
            </a:endParaRPr>
          </a:p>
        </p:txBody>
      </p:sp>
      <p:sp>
        <p:nvSpPr>
          <p:cNvPr id="29" name="角丸四角形 28"/>
          <p:cNvSpPr/>
          <p:nvPr/>
        </p:nvSpPr>
        <p:spPr>
          <a:xfrm>
            <a:off x="4961020" y="1883501"/>
            <a:ext cx="606197" cy="307834"/>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講義</a:t>
            </a:r>
            <a:endParaRPr kumimoji="1" lang="ja-JP" altLang="en-US" sz="1400" dirty="0">
              <a:solidFill>
                <a:srgbClr val="FFFFFF"/>
              </a:solidFill>
              <a:latin typeface="HG丸ｺﾞｼｯｸM-PRO" pitchFamily="50" charset="-128"/>
              <a:ea typeface="HG丸ｺﾞｼｯｸM-PRO" pitchFamily="50" charset="-128"/>
            </a:endParaRPr>
          </a:p>
        </p:txBody>
      </p:sp>
      <p:sp>
        <p:nvSpPr>
          <p:cNvPr id="30" name="角丸四角形 29"/>
          <p:cNvSpPr/>
          <p:nvPr/>
        </p:nvSpPr>
        <p:spPr>
          <a:xfrm>
            <a:off x="5603551" y="1883501"/>
            <a:ext cx="606197" cy="307834"/>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演習</a:t>
            </a:r>
            <a:endParaRPr kumimoji="1" lang="ja-JP" altLang="en-US" sz="1400" dirty="0">
              <a:solidFill>
                <a:srgbClr val="FFFFFF"/>
              </a:solidFill>
              <a:latin typeface="HG丸ｺﾞｼｯｸM-PRO" pitchFamily="50" charset="-128"/>
              <a:ea typeface="HG丸ｺﾞｼｯｸM-PRO" pitchFamily="50" charset="-128"/>
            </a:endParaRPr>
          </a:p>
        </p:txBody>
      </p:sp>
      <p:sp>
        <p:nvSpPr>
          <p:cNvPr id="31" name="角丸四角形 30"/>
          <p:cNvSpPr/>
          <p:nvPr/>
        </p:nvSpPr>
        <p:spPr>
          <a:xfrm>
            <a:off x="652395" y="1869105"/>
            <a:ext cx="606197" cy="307834"/>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講義</a:t>
            </a:r>
            <a:endParaRPr kumimoji="1" lang="ja-JP" altLang="en-US" sz="1400" dirty="0">
              <a:solidFill>
                <a:srgbClr val="FFFFFF"/>
              </a:solidFill>
              <a:latin typeface="HG丸ｺﾞｼｯｸM-PRO" pitchFamily="50" charset="-128"/>
              <a:ea typeface="HG丸ｺﾞｼｯｸM-PRO" pitchFamily="50" charset="-128"/>
            </a:endParaRPr>
          </a:p>
        </p:txBody>
      </p:sp>
      <p:sp>
        <p:nvSpPr>
          <p:cNvPr id="32" name="角丸四角形 31"/>
          <p:cNvSpPr/>
          <p:nvPr/>
        </p:nvSpPr>
        <p:spPr>
          <a:xfrm>
            <a:off x="4937581" y="3303161"/>
            <a:ext cx="606197" cy="307834"/>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講義</a:t>
            </a:r>
            <a:endParaRPr kumimoji="1" lang="ja-JP" altLang="en-US" sz="1400" dirty="0">
              <a:solidFill>
                <a:srgbClr val="FFFFFF"/>
              </a:solidFill>
              <a:latin typeface="HG丸ｺﾞｼｯｸM-PRO" pitchFamily="50" charset="-128"/>
              <a:ea typeface="HG丸ｺﾞｼｯｸM-PRO" pitchFamily="50" charset="-128"/>
            </a:endParaRPr>
          </a:p>
        </p:txBody>
      </p:sp>
      <p:sp>
        <p:nvSpPr>
          <p:cNvPr id="36" name="角丸四角形 35"/>
          <p:cNvSpPr/>
          <p:nvPr/>
        </p:nvSpPr>
        <p:spPr>
          <a:xfrm>
            <a:off x="652395" y="4886051"/>
            <a:ext cx="606197" cy="307834"/>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講義</a:t>
            </a:r>
            <a:endParaRPr kumimoji="1" lang="ja-JP" altLang="en-US" sz="1400" dirty="0">
              <a:solidFill>
                <a:srgbClr val="FFFFFF"/>
              </a:solidFill>
              <a:latin typeface="HG丸ｺﾞｼｯｸM-PRO" pitchFamily="50" charset="-128"/>
              <a:ea typeface="HG丸ｺﾞｼｯｸM-PRO" pitchFamily="50" charset="-128"/>
            </a:endParaRPr>
          </a:p>
        </p:txBody>
      </p:sp>
      <p:sp>
        <p:nvSpPr>
          <p:cNvPr id="37" name="角丸四角形 36"/>
          <p:cNvSpPr/>
          <p:nvPr/>
        </p:nvSpPr>
        <p:spPr>
          <a:xfrm>
            <a:off x="1273944" y="4886051"/>
            <a:ext cx="606197" cy="307834"/>
          </a:xfrm>
          <a:prstGeom prst="roundRect">
            <a:avLst/>
          </a:prstGeom>
          <a:solidFill>
            <a:srgbClr val="00B05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演習</a:t>
            </a:r>
            <a:endParaRPr kumimoji="1" lang="ja-JP" altLang="en-US" sz="1400" dirty="0">
              <a:solidFill>
                <a:srgbClr val="FFFFFF"/>
              </a:solidFill>
              <a:latin typeface="HG丸ｺﾞｼｯｸM-PRO" pitchFamily="50" charset="-128"/>
              <a:ea typeface="HG丸ｺﾞｼｯｸM-PRO" pitchFamily="50" charset="-128"/>
            </a:endParaRPr>
          </a:p>
        </p:txBody>
      </p:sp>
      <p:sp>
        <p:nvSpPr>
          <p:cNvPr id="39" name="テキスト ボックス 38"/>
          <p:cNvSpPr txBox="1"/>
          <p:nvPr/>
        </p:nvSpPr>
        <p:spPr>
          <a:xfrm>
            <a:off x="1547664" y="1811616"/>
            <a:ext cx="2909771" cy="369332"/>
          </a:xfrm>
          <a:prstGeom prst="rect">
            <a:avLst/>
          </a:prstGeom>
          <a:noFill/>
        </p:spPr>
        <p:txBody>
          <a:bodyPr wrap="none" rtlCol="0">
            <a:spAutoFit/>
          </a:bodyPr>
          <a:lstStyle/>
          <a:p>
            <a:pPr algn="l">
              <a:spcBef>
                <a:spcPct val="0"/>
              </a:spcBef>
              <a:buFontTx/>
              <a:buNone/>
            </a:pPr>
            <a:r>
              <a:rPr kumimoji="1" lang="ja-JP" altLang="en-US" sz="1800" dirty="0" smtClean="0">
                <a:solidFill>
                  <a:srgbClr val="000000"/>
                </a:solidFill>
                <a:latin typeface="+mn-ea"/>
                <a:ea typeface="+mn-ea"/>
              </a:rPr>
              <a:t>認定調査の基本的な考え方</a:t>
            </a:r>
            <a:endParaRPr kumimoji="1" lang="ja-JP" altLang="en-US" sz="1800" dirty="0">
              <a:solidFill>
                <a:srgbClr val="000000"/>
              </a:solidFill>
              <a:latin typeface="+mn-ea"/>
              <a:ea typeface="+mn-ea"/>
            </a:endParaRPr>
          </a:p>
        </p:txBody>
      </p:sp>
      <p:sp>
        <p:nvSpPr>
          <p:cNvPr id="40" name="テキスト ボックス 39"/>
          <p:cNvSpPr txBox="1"/>
          <p:nvPr/>
        </p:nvSpPr>
        <p:spPr>
          <a:xfrm>
            <a:off x="5585164" y="3229413"/>
            <a:ext cx="3307316" cy="646331"/>
          </a:xfrm>
          <a:prstGeom prst="rect">
            <a:avLst/>
          </a:prstGeom>
          <a:noFill/>
        </p:spPr>
        <p:txBody>
          <a:bodyPr wrap="none" rtlCol="0">
            <a:spAutoFit/>
          </a:bodyPr>
          <a:lstStyle/>
          <a:p>
            <a:pPr algn="l">
              <a:spcBef>
                <a:spcPct val="0"/>
              </a:spcBef>
              <a:buFontTx/>
              <a:buNone/>
            </a:pPr>
            <a:r>
              <a:rPr kumimoji="1" lang="ja-JP" altLang="en-US" sz="1800" dirty="0" smtClean="0">
                <a:solidFill>
                  <a:srgbClr val="000000"/>
                </a:solidFill>
                <a:latin typeface="+mn-ea"/>
                <a:ea typeface="+mn-ea"/>
              </a:rPr>
              <a:t>認定調査項目のポイントと</a:t>
            </a:r>
            <a:endParaRPr kumimoji="1" lang="en-US" altLang="ja-JP" sz="1800" dirty="0" smtClean="0">
              <a:solidFill>
                <a:srgbClr val="000000"/>
              </a:solidFill>
              <a:latin typeface="+mn-ea"/>
              <a:ea typeface="+mn-ea"/>
            </a:endParaRPr>
          </a:p>
          <a:p>
            <a:pPr algn="l">
              <a:spcBef>
                <a:spcPct val="0"/>
              </a:spcBef>
              <a:buFontTx/>
              <a:buNone/>
            </a:pPr>
            <a:r>
              <a:rPr lang="en-US" altLang="ja-JP" sz="1800" dirty="0" smtClean="0">
                <a:solidFill>
                  <a:srgbClr val="000000"/>
                </a:solidFill>
                <a:latin typeface="+mn-ea"/>
                <a:ea typeface="+mn-ea"/>
              </a:rPr>
              <a:t>                       </a:t>
            </a:r>
            <a:r>
              <a:rPr kumimoji="1" lang="ja-JP" altLang="en-US" sz="1800" dirty="0" smtClean="0">
                <a:solidFill>
                  <a:srgbClr val="000000"/>
                </a:solidFill>
                <a:latin typeface="+mn-ea"/>
                <a:ea typeface="+mn-ea"/>
              </a:rPr>
              <a:t>疑義への対応</a:t>
            </a:r>
            <a:endParaRPr kumimoji="1" lang="ja-JP" altLang="en-US" sz="1800" dirty="0">
              <a:solidFill>
                <a:srgbClr val="000000"/>
              </a:solidFill>
              <a:latin typeface="+mn-ea"/>
              <a:ea typeface="+mn-ea"/>
            </a:endParaRPr>
          </a:p>
        </p:txBody>
      </p:sp>
      <p:sp>
        <p:nvSpPr>
          <p:cNvPr id="41" name="テキスト ボックス 40"/>
          <p:cNvSpPr txBox="1"/>
          <p:nvPr/>
        </p:nvSpPr>
        <p:spPr>
          <a:xfrm>
            <a:off x="1922042" y="3386055"/>
            <a:ext cx="2577950" cy="338554"/>
          </a:xfrm>
          <a:prstGeom prst="rect">
            <a:avLst/>
          </a:prstGeom>
          <a:noFill/>
        </p:spPr>
        <p:txBody>
          <a:bodyPr wrap="none" rtlCol="0">
            <a:spAutoFit/>
          </a:bodyPr>
          <a:lstStyle/>
          <a:p>
            <a:pPr algn="l">
              <a:spcBef>
                <a:spcPct val="0"/>
              </a:spcBef>
              <a:buFontTx/>
              <a:buNone/>
            </a:pPr>
            <a:r>
              <a:rPr kumimoji="1" lang="ja-JP" altLang="en-US" dirty="0" smtClean="0">
                <a:solidFill>
                  <a:srgbClr val="000000"/>
                </a:solidFill>
                <a:latin typeface="+mn-ea"/>
                <a:ea typeface="+mn-ea"/>
              </a:rPr>
              <a:t>一次判定ソフトのメカニズム</a:t>
            </a:r>
            <a:endParaRPr kumimoji="1" lang="ja-JP" altLang="en-US" dirty="0">
              <a:solidFill>
                <a:srgbClr val="000000"/>
              </a:solidFill>
              <a:latin typeface="+mn-ea"/>
              <a:ea typeface="+mn-ea"/>
            </a:endParaRPr>
          </a:p>
        </p:txBody>
      </p:sp>
      <p:sp>
        <p:nvSpPr>
          <p:cNvPr id="42" name="テキスト ボックス 41"/>
          <p:cNvSpPr txBox="1"/>
          <p:nvPr/>
        </p:nvSpPr>
        <p:spPr>
          <a:xfrm>
            <a:off x="6323631" y="1847498"/>
            <a:ext cx="2419252" cy="369332"/>
          </a:xfrm>
          <a:prstGeom prst="rect">
            <a:avLst/>
          </a:prstGeom>
          <a:noFill/>
        </p:spPr>
        <p:txBody>
          <a:bodyPr wrap="none" rtlCol="0">
            <a:spAutoFit/>
          </a:bodyPr>
          <a:lstStyle/>
          <a:p>
            <a:pPr algn="l">
              <a:spcBef>
                <a:spcPct val="0"/>
              </a:spcBef>
              <a:buFontTx/>
              <a:buNone/>
            </a:pPr>
            <a:r>
              <a:rPr kumimoji="1" lang="ja-JP" altLang="en-US" sz="1800" dirty="0" smtClean="0">
                <a:solidFill>
                  <a:srgbClr val="000000"/>
                </a:solidFill>
                <a:latin typeface="+mn-ea"/>
                <a:ea typeface="+mn-ea"/>
              </a:rPr>
              <a:t>業務分析データの解釈</a:t>
            </a:r>
            <a:endParaRPr kumimoji="1" lang="ja-JP" altLang="en-US" sz="1800" dirty="0">
              <a:solidFill>
                <a:srgbClr val="000000"/>
              </a:solidFill>
              <a:latin typeface="+mn-ea"/>
              <a:ea typeface="+mn-ea"/>
            </a:endParaRPr>
          </a:p>
        </p:txBody>
      </p:sp>
      <p:sp>
        <p:nvSpPr>
          <p:cNvPr id="43" name="テキスト ボックス 42"/>
          <p:cNvSpPr txBox="1"/>
          <p:nvPr/>
        </p:nvSpPr>
        <p:spPr>
          <a:xfrm>
            <a:off x="1823878" y="4838963"/>
            <a:ext cx="2892138" cy="646331"/>
          </a:xfrm>
          <a:prstGeom prst="rect">
            <a:avLst/>
          </a:prstGeom>
          <a:noFill/>
        </p:spPr>
        <p:txBody>
          <a:bodyPr wrap="none" rtlCol="0">
            <a:spAutoFit/>
          </a:bodyPr>
          <a:lstStyle/>
          <a:p>
            <a:pPr algn="l">
              <a:spcBef>
                <a:spcPct val="0"/>
              </a:spcBef>
              <a:buFontTx/>
              <a:buNone/>
            </a:pPr>
            <a:r>
              <a:rPr kumimoji="1" lang="ja-JP" altLang="en-US" sz="1800" dirty="0" smtClean="0">
                <a:solidFill>
                  <a:srgbClr val="000000"/>
                </a:solidFill>
                <a:latin typeface="+mn-ea"/>
                <a:ea typeface="+mn-ea"/>
              </a:rPr>
              <a:t>介護認定審査会と</a:t>
            </a:r>
            <a:endParaRPr kumimoji="1" lang="en-US" altLang="ja-JP" sz="1800" dirty="0" smtClean="0">
              <a:solidFill>
                <a:srgbClr val="000000"/>
              </a:solidFill>
              <a:latin typeface="+mn-ea"/>
              <a:ea typeface="+mn-ea"/>
            </a:endParaRPr>
          </a:p>
          <a:p>
            <a:pPr algn="l">
              <a:spcBef>
                <a:spcPct val="0"/>
              </a:spcBef>
              <a:buFontTx/>
              <a:buNone/>
            </a:pPr>
            <a:r>
              <a:rPr lang="en-US" altLang="ja-JP" sz="1800" dirty="0" smtClean="0">
                <a:solidFill>
                  <a:srgbClr val="000000"/>
                </a:solidFill>
                <a:latin typeface="+mn-ea"/>
                <a:ea typeface="+mn-ea"/>
              </a:rPr>
              <a:t>            </a:t>
            </a:r>
            <a:r>
              <a:rPr kumimoji="1" lang="ja-JP" altLang="en-US" sz="1800" dirty="0" smtClean="0">
                <a:solidFill>
                  <a:srgbClr val="000000"/>
                </a:solidFill>
                <a:latin typeface="+mn-ea"/>
                <a:ea typeface="+mn-ea"/>
              </a:rPr>
              <a:t>特記事項の書き方</a:t>
            </a:r>
            <a:endParaRPr kumimoji="1" lang="ja-JP" altLang="en-US" sz="1800" dirty="0">
              <a:solidFill>
                <a:srgbClr val="000000"/>
              </a:solidFill>
              <a:latin typeface="+mn-ea"/>
              <a:ea typeface="+mn-ea"/>
            </a:endParaRPr>
          </a:p>
        </p:txBody>
      </p:sp>
      <p:sp>
        <p:nvSpPr>
          <p:cNvPr id="44" name="テキスト ボックス 43"/>
          <p:cNvSpPr txBox="1"/>
          <p:nvPr/>
        </p:nvSpPr>
        <p:spPr>
          <a:xfrm>
            <a:off x="6100786" y="4844972"/>
            <a:ext cx="2853666" cy="369332"/>
          </a:xfrm>
          <a:prstGeom prst="rect">
            <a:avLst/>
          </a:prstGeom>
          <a:noFill/>
        </p:spPr>
        <p:txBody>
          <a:bodyPr wrap="none" rtlCol="0">
            <a:spAutoFit/>
          </a:bodyPr>
          <a:lstStyle/>
          <a:p>
            <a:pPr algn="l">
              <a:spcBef>
                <a:spcPct val="0"/>
              </a:spcBef>
              <a:buFontTx/>
              <a:buNone/>
            </a:pPr>
            <a:r>
              <a:rPr kumimoji="1" lang="ja-JP" altLang="en-US" sz="1800" dirty="0" smtClean="0">
                <a:solidFill>
                  <a:srgbClr val="000000"/>
                </a:solidFill>
                <a:latin typeface="+mn-ea"/>
                <a:ea typeface="+mn-ea"/>
              </a:rPr>
              <a:t>認定調査の適正化プロセス</a:t>
            </a:r>
            <a:endParaRPr kumimoji="1" lang="ja-JP" altLang="en-US" sz="1800" dirty="0">
              <a:solidFill>
                <a:srgbClr val="000000"/>
              </a:solidFill>
              <a:latin typeface="+mn-ea"/>
              <a:ea typeface="+mn-ea"/>
            </a:endParaRPr>
          </a:p>
        </p:txBody>
      </p:sp>
      <p:sp>
        <p:nvSpPr>
          <p:cNvPr id="45" name="テキスト ボックス 44"/>
          <p:cNvSpPr txBox="1"/>
          <p:nvPr/>
        </p:nvSpPr>
        <p:spPr>
          <a:xfrm>
            <a:off x="649944" y="2453987"/>
            <a:ext cx="3888822" cy="830997"/>
          </a:xfrm>
          <a:prstGeom prst="rect">
            <a:avLst/>
          </a:prstGeom>
          <a:noFill/>
        </p:spPr>
        <p:txBody>
          <a:bodyPr wrap="square" rtlCol="0">
            <a:spAutoFit/>
          </a:bodyPr>
          <a:lstStyle/>
          <a:p>
            <a:pPr marL="180000" indent="-180000" algn="l">
              <a:spcBef>
                <a:spcPct val="0"/>
              </a:spcBef>
              <a:buBlip>
                <a:blip r:embed="rId3"/>
              </a:buBlip>
            </a:pPr>
            <a:r>
              <a:rPr kumimoji="1" lang="ja-JP" altLang="en-US" dirty="0" smtClean="0">
                <a:solidFill>
                  <a:srgbClr val="000000"/>
                </a:solidFill>
                <a:latin typeface="HGP創英角ｺﾞｼｯｸUB" pitchFamily="50" charset="-128"/>
                <a:ea typeface="HGP創英角ｺﾞｼｯｸUB" pitchFamily="50" charset="-128"/>
              </a:rPr>
              <a:t>３つの評価軸の考え方</a:t>
            </a:r>
            <a:endParaRPr kumimoji="1"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3"/>
              </a:buBlip>
            </a:pPr>
            <a:r>
              <a:rPr kumimoji="1" lang="ja-JP" altLang="en-US" dirty="0" smtClean="0">
                <a:solidFill>
                  <a:srgbClr val="000000"/>
                </a:solidFill>
                <a:latin typeface="HGP創英角ｺﾞｼｯｸUB" pitchFamily="50" charset="-128"/>
                <a:ea typeface="HGP創英角ｺﾞｼｯｸUB" pitchFamily="50" charset="-128"/>
              </a:rPr>
              <a:t>基本調査の選択における留意点</a:t>
            </a:r>
            <a:endParaRPr kumimoji="1"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3"/>
              </a:buBlip>
            </a:pPr>
            <a:r>
              <a:rPr lang="ja-JP" altLang="en-US" dirty="0" smtClean="0">
                <a:solidFill>
                  <a:srgbClr val="000000"/>
                </a:solidFill>
                <a:latin typeface="HGP創英角ｺﾞｼｯｸUB" pitchFamily="50" charset="-128"/>
                <a:ea typeface="HGP創英角ｺﾞｼｯｸUB" pitchFamily="50" charset="-128"/>
              </a:rPr>
              <a:t>特記事項の役割</a:t>
            </a:r>
            <a:endParaRPr kumimoji="1" lang="ja-JP" altLang="en-US" dirty="0">
              <a:solidFill>
                <a:srgbClr val="000000"/>
              </a:solidFill>
              <a:latin typeface="HGP創英角ｺﾞｼｯｸUB" pitchFamily="50" charset="-128"/>
              <a:ea typeface="HGP創英角ｺﾞｼｯｸUB" pitchFamily="50" charset="-128"/>
            </a:endParaRPr>
          </a:p>
        </p:txBody>
      </p:sp>
      <p:sp>
        <p:nvSpPr>
          <p:cNvPr id="48" name="テキスト ボックス 47"/>
          <p:cNvSpPr txBox="1"/>
          <p:nvPr/>
        </p:nvSpPr>
        <p:spPr>
          <a:xfrm>
            <a:off x="4904344" y="3806743"/>
            <a:ext cx="3888822" cy="830997"/>
          </a:xfrm>
          <a:prstGeom prst="rect">
            <a:avLst/>
          </a:prstGeom>
          <a:noFill/>
        </p:spPr>
        <p:txBody>
          <a:bodyPr wrap="square" rtlCol="0">
            <a:spAutoFit/>
          </a:bodyPr>
          <a:lstStyle/>
          <a:p>
            <a:pPr marL="180000" indent="-180000" algn="l">
              <a:spcBef>
                <a:spcPct val="0"/>
              </a:spcBef>
              <a:buBlip>
                <a:blip r:embed="rId3"/>
              </a:buBlip>
            </a:pPr>
            <a:r>
              <a:rPr lang="ja-JP" altLang="en-US" dirty="0" smtClean="0">
                <a:solidFill>
                  <a:srgbClr val="000000"/>
                </a:solidFill>
                <a:latin typeface="HGP創英角ｺﾞｼｯｸUB" pitchFamily="50" charset="-128"/>
                <a:ea typeface="HGP創英角ｺﾞｼｯｸUB" pitchFamily="50" charset="-128"/>
              </a:rPr>
              <a:t>基本調査の</a:t>
            </a:r>
            <a:r>
              <a:rPr kumimoji="1" lang="ja-JP" altLang="en-US" dirty="0" smtClean="0">
                <a:solidFill>
                  <a:srgbClr val="000000"/>
                </a:solidFill>
                <a:latin typeface="HGP創英角ｺﾞｼｯｸUB" pitchFamily="50" charset="-128"/>
                <a:ea typeface="HGP創英角ｺﾞｼｯｸUB" pitchFamily="50" charset="-128"/>
              </a:rPr>
              <a:t>選択における</a:t>
            </a:r>
            <a:r>
              <a:rPr lang="ja-JP" altLang="en-US" dirty="0" smtClean="0">
                <a:solidFill>
                  <a:srgbClr val="000000"/>
                </a:solidFill>
                <a:latin typeface="HGP創英角ｺﾞｼｯｸUB" pitchFamily="50" charset="-128"/>
                <a:ea typeface="HGP創英角ｺﾞｼｯｸUB" pitchFamily="50" charset="-128"/>
              </a:rPr>
              <a:t>よくある間違いと正しい考え方</a:t>
            </a:r>
            <a:endParaRPr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3"/>
              </a:buBlip>
            </a:pPr>
            <a:r>
              <a:rPr lang="ja-JP" altLang="en-US" dirty="0" smtClean="0">
                <a:solidFill>
                  <a:srgbClr val="000000"/>
                </a:solidFill>
                <a:latin typeface="HGP創英角ｺﾞｼｯｸUB" pitchFamily="50" charset="-128"/>
                <a:ea typeface="HGP創英角ｺﾞｼｯｸUB" pitchFamily="50" charset="-128"/>
              </a:rPr>
              <a:t>調査員からの疑義への対応方法</a:t>
            </a:r>
            <a:endParaRPr kumimoji="1" lang="ja-JP" altLang="en-US" dirty="0">
              <a:solidFill>
                <a:srgbClr val="000000"/>
              </a:solidFill>
              <a:latin typeface="HGP創英角ｺﾞｼｯｸUB" pitchFamily="50" charset="-128"/>
              <a:ea typeface="HGP創英角ｺﾞｼｯｸUB" pitchFamily="50" charset="-128"/>
            </a:endParaRPr>
          </a:p>
        </p:txBody>
      </p:sp>
      <p:sp>
        <p:nvSpPr>
          <p:cNvPr id="49" name="テキスト ボックス 48"/>
          <p:cNvSpPr txBox="1"/>
          <p:nvPr/>
        </p:nvSpPr>
        <p:spPr>
          <a:xfrm>
            <a:off x="649944" y="3838428"/>
            <a:ext cx="3888822" cy="830997"/>
          </a:xfrm>
          <a:prstGeom prst="rect">
            <a:avLst/>
          </a:prstGeom>
          <a:noFill/>
        </p:spPr>
        <p:txBody>
          <a:bodyPr wrap="square" rtlCol="0">
            <a:spAutoFit/>
          </a:bodyPr>
          <a:lstStyle/>
          <a:p>
            <a:pPr marL="180000" indent="-180000" algn="l">
              <a:spcBef>
                <a:spcPct val="0"/>
              </a:spcBef>
              <a:buBlip>
                <a:blip r:embed="rId4"/>
              </a:buBlip>
            </a:pPr>
            <a:r>
              <a:rPr kumimoji="1" lang="ja-JP" altLang="en-US" dirty="0" smtClean="0">
                <a:solidFill>
                  <a:srgbClr val="000000"/>
                </a:solidFill>
                <a:latin typeface="HGP創英角ｺﾞｼｯｸUB" pitchFamily="50" charset="-128"/>
                <a:ea typeface="HGP創英角ｺﾞｼｯｸUB" pitchFamily="50" charset="-128"/>
              </a:rPr>
              <a:t>一次判定ソフトの仕組み</a:t>
            </a:r>
            <a:endParaRPr kumimoji="1"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4"/>
              </a:buBlip>
            </a:pPr>
            <a:r>
              <a:rPr lang="ja-JP" altLang="en-US" dirty="0" smtClean="0">
                <a:solidFill>
                  <a:srgbClr val="000000"/>
                </a:solidFill>
                <a:latin typeface="HGP創英角ｺﾞｼｯｸUB" pitchFamily="50" charset="-128"/>
                <a:ea typeface="HGP創英角ｺﾞｼｯｸUB" pitchFamily="50" charset="-128"/>
              </a:rPr>
              <a:t>状態像と介護の手間の関係</a:t>
            </a:r>
            <a:endParaRPr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4"/>
              </a:buBlip>
            </a:pPr>
            <a:r>
              <a:rPr lang="ja-JP" altLang="en-US" dirty="0" smtClean="0">
                <a:solidFill>
                  <a:srgbClr val="000000"/>
                </a:solidFill>
                <a:latin typeface="HGP創英角ｺﾞｼｯｸUB" pitchFamily="50" charset="-128"/>
                <a:ea typeface="HGP創英角ｺﾞｼｯｸUB" pitchFamily="50" charset="-128"/>
              </a:rPr>
              <a:t>樹形モデルに影響を与えやすい項目</a:t>
            </a:r>
            <a:endParaRPr kumimoji="1" lang="ja-JP" altLang="en-US" dirty="0">
              <a:solidFill>
                <a:srgbClr val="000000"/>
              </a:solidFill>
              <a:latin typeface="HGP創英角ｺﾞｼｯｸUB" pitchFamily="50" charset="-128"/>
              <a:ea typeface="HGP創英角ｺﾞｼｯｸUB" pitchFamily="50" charset="-128"/>
            </a:endParaRPr>
          </a:p>
        </p:txBody>
      </p:sp>
      <p:sp>
        <p:nvSpPr>
          <p:cNvPr id="50" name="テキスト ボックス 49"/>
          <p:cNvSpPr txBox="1"/>
          <p:nvPr/>
        </p:nvSpPr>
        <p:spPr>
          <a:xfrm>
            <a:off x="649944" y="5517232"/>
            <a:ext cx="3888822" cy="830997"/>
          </a:xfrm>
          <a:prstGeom prst="rect">
            <a:avLst/>
          </a:prstGeom>
          <a:noFill/>
        </p:spPr>
        <p:txBody>
          <a:bodyPr wrap="square" rtlCol="0">
            <a:spAutoFit/>
          </a:bodyPr>
          <a:lstStyle/>
          <a:p>
            <a:pPr marL="180000" indent="-180000" algn="l">
              <a:spcBef>
                <a:spcPct val="0"/>
              </a:spcBef>
              <a:buBlip>
                <a:blip r:embed="rId3"/>
              </a:buBlip>
            </a:pPr>
            <a:r>
              <a:rPr lang="ja-JP" altLang="en-US" dirty="0" smtClean="0">
                <a:solidFill>
                  <a:srgbClr val="000000"/>
                </a:solidFill>
                <a:latin typeface="HGP創英角ｺﾞｼｯｸUB" pitchFamily="50" charset="-128"/>
                <a:ea typeface="HGP創英角ｺﾞｼｯｸUB" pitchFamily="50" charset="-128"/>
              </a:rPr>
              <a:t>審査会での特記事項の使われ方</a:t>
            </a:r>
            <a:endParaRPr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3"/>
              </a:buBlip>
            </a:pPr>
            <a:r>
              <a:rPr lang="ja-JP" altLang="en-US" dirty="0" smtClean="0">
                <a:solidFill>
                  <a:srgbClr val="000000"/>
                </a:solidFill>
                <a:latin typeface="HGP創英角ｺﾞｼｯｸUB" pitchFamily="50" charset="-128"/>
                <a:ea typeface="HGP創英角ｺﾞｼｯｸUB" pitchFamily="50" charset="-128"/>
              </a:rPr>
              <a:t>特記事項に記載すべき情報</a:t>
            </a:r>
            <a:endParaRPr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3"/>
              </a:buBlip>
            </a:pPr>
            <a:r>
              <a:rPr lang="ja-JP" altLang="en-US" dirty="0" smtClean="0">
                <a:solidFill>
                  <a:srgbClr val="000000"/>
                </a:solidFill>
                <a:latin typeface="HGP創英角ｺﾞｼｯｸUB" pitchFamily="50" charset="-128"/>
                <a:ea typeface="HGP創英角ｺﾞｼｯｸUB" pitchFamily="50" charset="-128"/>
              </a:rPr>
              <a:t>特記事項の書き方のポイント</a:t>
            </a:r>
            <a:endParaRPr kumimoji="1" lang="ja-JP" altLang="en-US" dirty="0">
              <a:solidFill>
                <a:srgbClr val="000000"/>
              </a:solidFill>
              <a:latin typeface="HGP創英角ｺﾞｼｯｸUB" pitchFamily="50" charset="-128"/>
              <a:ea typeface="HGP創英角ｺﾞｼｯｸUB" pitchFamily="50" charset="-128"/>
            </a:endParaRPr>
          </a:p>
        </p:txBody>
      </p:sp>
      <p:sp>
        <p:nvSpPr>
          <p:cNvPr id="51" name="テキスト ボックス 50"/>
          <p:cNvSpPr txBox="1"/>
          <p:nvPr/>
        </p:nvSpPr>
        <p:spPr>
          <a:xfrm>
            <a:off x="4927783" y="2309971"/>
            <a:ext cx="3888822" cy="830997"/>
          </a:xfrm>
          <a:prstGeom prst="rect">
            <a:avLst/>
          </a:prstGeom>
          <a:noFill/>
        </p:spPr>
        <p:txBody>
          <a:bodyPr wrap="square" rtlCol="0">
            <a:spAutoFit/>
          </a:bodyPr>
          <a:lstStyle/>
          <a:p>
            <a:pPr marL="180000" indent="-180000" algn="l">
              <a:spcBef>
                <a:spcPct val="0"/>
              </a:spcBef>
              <a:buBlip>
                <a:blip r:embed="rId4"/>
              </a:buBlip>
            </a:pPr>
            <a:r>
              <a:rPr kumimoji="1" lang="ja-JP" altLang="en-US" dirty="0" smtClean="0">
                <a:solidFill>
                  <a:srgbClr val="000000"/>
                </a:solidFill>
                <a:latin typeface="HGP創英角ｺﾞｼｯｸUB" pitchFamily="50" charset="-128"/>
                <a:ea typeface="HGP創英角ｺﾞｼｯｸUB" pitchFamily="50" charset="-128"/>
              </a:rPr>
              <a:t>業務分析データの読み方</a:t>
            </a:r>
            <a:endParaRPr kumimoji="1"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4"/>
              </a:buBlip>
            </a:pPr>
            <a:r>
              <a:rPr lang="ja-JP" altLang="en-US" dirty="0" smtClean="0">
                <a:solidFill>
                  <a:srgbClr val="000000"/>
                </a:solidFill>
                <a:latin typeface="HGP創英角ｺﾞｼｯｸUB" pitchFamily="50" charset="-128"/>
                <a:ea typeface="HGP創英角ｺﾞｼｯｸUB" pitchFamily="50" charset="-128"/>
              </a:rPr>
              <a:t>基本調査の選択における</a:t>
            </a:r>
            <a:r>
              <a:rPr kumimoji="1" lang="ja-JP" altLang="en-US" dirty="0" smtClean="0">
                <a:solidFill>
                  <a:srgbClr val="000000"/>
                </a:solidFill>
                <a:latin typeface="HGP創英角ｺﾞｼｯｸUB" pitchFamily="50" charset="-128"/>
                <a:ea typeface="HGP創英角ｺﾞｼｯｸUB" pitchFamily="50" charset="-128"/>
              </a:rPr>
              <a:t>課題の把握方法</a:t>
            </a:r>
            <a:r>
              <a:rPr lang="ja-JP" altLang="en-US" dirty="0" smtClean="0">
                <a:solidFill>
                  <a:srgbClr val="000000"/>
                </a:solidFill>
                <a:latin typeface="HGP創英角ｺﾞｼｯｸUB" pitchFamily="50" charset="-128"/>
                <a:ea typeface="HGP創英角ｺﾞｼｯｸUB" pitchFamily="50" charset="-128"/>
              </a:rPr>
              <a:t>、留意点</a:t>
            </a:r>
            <a:endParaRPr kumimoji="1" lang="ja-JP" altLang="en-US" dirty="0">
              <a:solidFill>
                <a:srgbClr val="000000"/>
              </a:solidFill>
              <a:latin typeface="HGP創英角ｺﾞｼｯｸUB" pitchFamily="50" charset="-128"/>
              <a:ea typeface="HGP創英角ｺﾞｼｯｸUB" pitchFamily="50" charset="-128"/>
            </a:endParaRPr>
          </a:p>
        </p:txBody>
      </p:sp>
      <p:sp>
        <p:nvSpPr>
          <p:cNvPr id="35" name="テキスト ボックス 34"/>
          <p:cNvSpPr txBox="1"/>
          <p:nvPr/>
        </p:nvSpPr>
        <p:spPr>
          <a:xfrm>
            <a:off x="4904344" y="5478324"/>
            <a:ext cx="3888822" cy="830997"/>
          </a:xfrm>
          <a:prstGeom prst="rect">
            <a:avLst/>
          </a:prstGeom>
          <a:noFill/>
        </p:spPr>
        <p:txBody>
          <a:bodyPr wrap="square" rtlCol="0">
            <a:spAutoFit/>
          </a:bodyPr>
          <a:lstStyle/>
          <a:p>
            <a:pPr marL="180000" indent="-180000" algn="l">
              <a:spcBef>
                <a:spcPct val="0"/>
              </a:spcBef>
              <a:buBlip>
                <a:blip r:embed="rId4"/>
              </a:buBlip>
            </a:pPr>
            <a:r>
              <a:rPr lang="ja-JP" altLang="en-US" dirty="0" smtClean="0">
                <a:solidFill>
                  <a:srgbClr val="000000"/>
                </a:solidFill>
                <a:latin typeface="HGP創英角ｺﾞｼｯｸUB" pitchFamily="50" charset="-128"/>
                <a:ea typeface="HGP創英角ｺﾞｼｯｸUB" pitchFamily="50" charset="-128"/>
              </a:rPr>
              <a:t>研修終了後に実施すること</a:t>
            </a:r>
            <a:endParaRPr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4"/>
              </a:buBlip>
            </a:pPr>
            <a:r>
              <a:rPr lang="ja-JP" altLang="en-US" dirty="0" smtClean="0">
                <a:solidFill>
                  <a:srgbClr val="000000"/>
                </a:solidFill>
                <a:latin typeface="HGP創英角ｺﾞｼｯｸUB" pitchFamily="50" charset="-128"/>
                <a:ea typeface="HGP創英角ｺﾞｼｯｸUB" pitchFamily="50" charset="-128"/>
              </a:rPr>
              <a:t>適正化に向けた取組方法の例</a:t>
            </a:r>
            <a:endParaRPr lang="en-US" altLang="ja-JP" dirty="0" smtClean="0">
              <a:solidFill>
                <a:srgbClr val="000000"/>
              </a:solidFill>
              <a:latin typeface="HGP創英角ｺﾞｼｯｸUB" pitchFamily="50" charset="-128"/>
              <a:ea typeface="HGP創英角ｺﾞｼｯｸUB" pitchFamily="50" charset="-128"/>
            </a:endParaRPr>
          </a:p>
          <a:p>
            <a:pPr marL="180000" indent="-180000" algn="l">
              <a:spcBef>
                <a:spcPct val="0"/>
              </a:spcBef>
              <a:buBlip>
                <a:blip r:embed="rId4"/>
              </a:buBlip>
            </a:pPr>
            <a:r>
              <a:rPr lang="ja-JP" altLang="en-US" dirty="0" smtClean="0">
                <a:solidFill>
                  <a:srgbClr val="000000"/>
                </a:solidFill>
                <a:latin typeface="HGP創英角ｺﾞｼｯｸUB" pitchFamily="50" charset="-128"/>
                <a:ea typeface="HGP創英角ｺﾞｼｯｸUB" pitchFamily="50" charset="-128"/>
              </a:rPr>
              <a:t>適正化プランニング</a:t>
            </a:r>
            <a:endParaRPr kumimoji="1" lang="ja-JP" altLang="en-US" dirty="0">
              <a:solidFill>
                <a:srgbClr val="000000"/>
              </a:solidFill>
              <a:latin typeface="HGP創英角ｺﾞｼｯｸUB" pitchFamily="50" charset="-128"/>
              <a:ea typeface="HGP創英角ｺﾞｼｯｸUB" pitchFamily="50" charset="-128"/>
            </a:endParaRPr>
          </a:p>
        </p:txBody>
      </p:sp>
      <p:sp>
        <p:nvSpPr>
          <p:cNvPr id="38" name="角丸四角形 37"/>
          <p:cNvSpPr/>
          <p:nvPr/>
        </p:nvSpPr>
        <p:spPr>
          <a:xfrm>
            <a:off x="4937581" y="4892968"/>
            <a:ext cx="606197" cy="307834"/>
          </a:xfrm>
          <a:prstGeom prst="roundRect">
            <a:avLst/>
          </a:prstGeom>
          <a:solidFill>
            <a:srgbClr val="0070C0"/>
          </a:solidFill>
        </p:spPr>
        <p:style>
          <a:lnRef idx="0">
            <a:schemeClr val="accent2"/>
          </a:lnRef>
          <a:fillRef idx="3">
            <a:schemeClr val="accent2"/>
          </a:fillRef>
          <a:effectRef idx="3">
            <a:schemeClr val="accent2"/>
          </a:effectRef>
          <a:fontRef idx="minor">
            <a:schemeClr val="lt1"/>
          </a:fontRef>
        </p:style>
        <p:txBody>
          <a:bodyPr rtlCol="0" anchor="ctr"/>
          <a:lstStyle/>
          <a:p>
            <a:pPr algn="ctr">
              <a:spcBef>
                <a:spcPct val="0"/>
              </a:spcBef>
              <a:buFontTx/>
              <a:buNone/>
            </a:pPr>
            <a:r>
              <a:rPr kumimoji="1" lang="ja-JP" altLang="en-US" sz="1400" dirty="0" smtClean="0">
                <a:solidFill>
                  <a:srgbClr val="FFFFFF"/>
                </a:solidFill>
                <a:latin typeface="HG丸ｺﾞｼｯｸM-PRO" pitchFamily="50" charset="-128"/>
                <a:ea typeface="HG丸ｺﾞｼｯｸM-PRO" pitchFamily="50" charset="-128"/>
              </a:rPr>
              <a:t>講義</a:t>
            </a:r>
            <a:endParaRPr kumimoji="1" lang="ja-JP" altLang="en-US" sz="1400" dirty="0">
              <a:solidFill>
                <a:srgbClr val="FFFFFF"/>
              </a:solidFill>
              <a:latin typeface="HG丸ｺﾞｼｯｸM-PRO" pitchFamily="50" charset="-128"/>
              <a:ea typeface="HG丸ｺﾞｼｯｸM-PRO" pitchFamily="50" charset="-128"/>
            </a:endParaRPr>
          </a:p>
        </p:txBody>
      </p:sp>
      <p:sp>
        <p:nvSpPr>
          <p:cNvPr id="55" name="正方形/長方形 54"/>
          <p:cNvSpPr/>
          <p:nvPr/>
        </p:nvSpPr>
        <p:spPr bwMode="auto">
          <a:xfrm>
            <a:off x="617099" y="1340768"/>
            <a:ext cx="3988135" cy="360040"/>
          </a:xfrm>
          <a:prstGeom prst="rect">
            <a:avLst/>
          </a:prstGeom>
          <a:solidFill>
            <a:schemeClr val="bg1">
              <a:lumMod val="50000"/>
            </a:schemeClr>
          </a:solidFill>
          <a:ln w="12700" cap="flat" cmpd="sng" algn="ctr">
            <a:noFill/>
            <a:prstDash val="solid"/>
            <a:round/>
            <a:headEnd type="none" w="med" len="med"/>
            <a:tailEnd type="none" w="lg" len="lg"/>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800" dirty="0" smtClean="0">
                <a:solidFill>
                  <a:schemeClr val="bg1"/>
                </a:solidFill>
                <a:latin typeface="HGP創英角ｺﾞｼｯｸUB" pitchFamily="50" charset="-128"/>
                <a:ea typeface="HGP創英角ｺﾞｼｯｸUB" pitchFamily="50" charset="-128"/>
              </a:rPr>
              <a:t>＜１</a:t>
            </a: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日目＞</a:t>
            </a:r>
          </a:p>
        </p:txBody>
      </p:sp>
      <p:sp>
        <p:nvSpPr>
          <p:cNvPr id="56" name="正方形/長方形 55"/>
          <p:cNvSpPr/>
          <p:nvPr/>
        </p:nvSpPr>
        <p:spPr bwMode="auto">
          <a:xfrm>
            <a:off x="4845480" y="1340768"/>
            <a:ext cx="3988135" cy="360040"/>
          </a:xfrm>
          <a:prstGeom prst="rect">
            <a:avLst/>
          </a:prstGeom>
          <a:solidFill>
            <a:schemeClr val="bg1">
              <a:lumMod val="50000"/>
            </a:schemeClr>
          </a:solidFill>
          <a:ln w="12700" cap="flat" cmpd="sng" algn="ctr">
            <a:noFill/>
            <a:prstDash val="solid"/>
            <a:round/>
            <a:headEnd type="none" w="med" len="med"/>
            <a:tailEnd type="none" w="lg" len="lg"/>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800" dirty="0" smtClean="0">
                <a:solidFill>
                  <a:schemeClr val="bg1"/>
                </a:solidFill>
                <a:latin typeface="HGP創英角ｺﾞｼｯｸUB" pitchFamily="50" charset="-128"/>
                <a:ea typeface="HGP創英角ｺﾞｼｯｸUB" pitchFamily="50" charset="-128"/>
              </a:rPr>
              <a:t>＜２</a:t>
            </a:r>
            <a:r>
              <a:rPr kumimoji="0" lang="ja-JP" altLang="en-US" sz="18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日目＞</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600" b="1" spc="50" dirty="0" smtClean="0">
                <a:ln w="11430"/>
                <a:effectLst>
                  <a:outerShdw blurRad="76200" dist="50800" dir="5400000" algn="tl" rotWithShape="0">
                    <a:srgbClr val="000000">
                      <a:alpha val="65000"/>
                    </a:srgbClr>
                  </a:outerShdw>
                </a:effectLst>
              </a:rPr>
              <a:t>認定調査の基本的な考え方</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26</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49" name="Text Box 5"/>
          <p:cNvSpPr txBox="1">
            <a:spLocks noChangeArrowheads="1"/>
          </p:cNvSpPr>
          <p:nvPr/>
        </p:nvSpPr>
        <p:spPr bwMode="auto">
          <a:xfrm>
            <a:off x="971550" y="2781300"/>
            <a:ext cx="7200900" cy="519113"/>
          </a:xfrm>
          <a:prstGeom prst="rect">
            <a:avLst/>
          </a:prstGeom>
          <a:noFill/>
          <a:ln w="9525">
            <a:noFill/>
            <a:miter lim="800000"/>
            <a:headEnd/>
            <a:tailEnd/>
          </a:ln>
        </p:spPr>
        <p:txBody>
          <a:bodyPr>
            <a:spAutoFit/>
          </a:bodyPr>
          <a:lstStyle/>
          <a:p>
            <a:pPr algn="ctr">
              <a:spcBef>
                <a:spcPct val="50000"/>
              </a:spcBef>
            </a:pPr>
            <a:r>
              <a:rPr lang="en-US" altLang="ja-JP" sz="2800" dirty="0" smtClean="0"/>
              <a:t>【</a:t>
            </a:r>
            <a:r>
              <a:rPr lang="ja-JP" altLang="en-US" sz="2800" dirty="0" smtClean="0"/>
              <a:t>基本原則</a:t>
            </a:r>
            <a:r>
              <a:rPr lang="en-US" altLang="ja-JP" sz="2800" dirty="0" smtClean="0"/>
              <a:t>】</a:t>
            </a:r>
            <a:endParaRPr lang="en-US" altLang="ja-JP" sz="2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ja-JP" alt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ja-JP" dirty="0" smtClean="0"/>
              <a:t/>
            </a:r>
            <a:br>
              <a:rPr lang="en-US" altLang="ja-JP" dirty="0" smtClean="0"/>
            </a:br>
            <a:r>
              <a:rPr lang="ja-JP" altLang="en-US" dirty="0" smtClean="0"/>
              <a:t>「ものさし」は「介護の手間」</a:t>
            </a:r>
          </a:p>
        </p:txBody>
      </p:sp>
      <p:sp>
        <p:nvSpPr>
          <p:cNvPr id="20" name="AutoShape 44"/>
          <p:cNvSpPr>
            <a:spLocks noChangeArrowheads="1"/>
          </p:cNvSpPr>
          <p:nvPr/>
        </p:nvSpPr>
        <p:spPr bwMode="auto">
          <a:xfrm>
            <a:off x="1165225" y="3591768"/>
            <a:ext cx="2527300" cy="2105025"/>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9900"/>
          </a:solidFill>
          <a:ln w="28575" algn="ctr">
            <a:noFill/>
            <a:miter lim="800000"/>
            <a:headEnd/>
            <a:tailEnd/>
          </a:ln>
        </p:spPr>
        <p:txBody>
          <a:bodyPr wrap="none" anchor="ctr"/>
          <a:lstStyle/>
          <a:p>
            <a:endParaRPr lang="ja-JP" altLang="en-US"/>
          </a:p>
        </p:txBody>
      </p:sp>
      <p:sp>
        <p:nvSpPr>
          <p:cNvPr id="24" name="AutoShape 45"/>
          <p:cNvSpPr>
            <a:spLocks noChangeArrowheads="1"/>
          </p:cNvSpPr>
          <p:nvPr/>
        </p:nvSpPr>
        <p:spPr bwMode="auto">
          <a:xfrm flipH="1" flipV="1">
            <a:off x="1236663" y="4144218"/>
            <a:ext cx="2527300" cy="2105025"/>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CC00"/>
          </a:solidFill>
          <a:ln w="28575" algn="ctr">
            <a:noFill/>
            <a:miter lim="800000"/>
            <a:headEnd/>
            <a:tailEnd/>
          </a:ln>
        </p:spPr>
        <p:txBody>
          <a:bodyPr wrap="none" anchor="ctr"/>
          <a:lstStyle/>
          <a:p>
            <a:endParaRPr lang="ja-JP" altLang="en-US"/>
          </a:p>
        </p:txBody>
      </p:sp>
      <p:grpSp>
        <p:nvGrpSpPr>
          <p:cNvPr id="25" name="Group 46"/>
          <p:cNvGrpSpPr>
            <a:grpSpLocks/>
          </p:cNvGrpSpPr>
          <p:nvPr/>
        </p:nvGrpSpPr>
        <p:grpSpPr bwMode="auto">
          <a:xfrm>
            <a:off x="1408113" y="4347418"/>
            <a:ext cx="3343275" cy="1638300"/>
            <a:chOff x="901" y="2781"/>
            <a:chExt cx="2106" cy="1032"/>
          </a:xfrm>
        </p:grpSpPr>
        <p:sp>
          <p:nvSpPr>
            <p:cNvPr id="27" name="Oval 47"/>
            <p:cNvSpPr>
              <a:spLocks noChangeArrowheads="1"/>
            </p:cNvSpPr>
            <p:nvPr/>
          </p:nvSpPr>
          <p:spPr bwMode="auto">
            <a:xfrm>
              <a:off x="2015" y="2820"/>
              <a:ext cx="757" cy="394"/>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介助の</a:t>
              </a:r>
              <a:br>
                <a:rPr lang="ja-JP" altLang="en-US" sz="1800">
                  <a:latin typeface="Arial" charset="0"/>
                  <a:ea typeface="HG創英角ｺﾞｼｯｸUB" pitchFamily="49" charset="-128"/>
                </a:rPr>
              </a:br>
              <a:r>
                <a:rPr lang="ja-JP" altLang="en-US" sz="1800">
                  <a:latin typeface="Arial" charset="0"/>
                  <a:ea typeface="HG創英角ｺﾞｼｯｸUB" pitchFamily="49" charset="-128"/>
                </a:rPr>
                <a:t>方法</a:t>
              </a:r>
            </a:p>
          </p:txBody>
        </p:sp>
        <p:sp>
          <p:nvSpPr>
            <p:cNvPr id="33" name="Oval 48"/>
            <p:cNvSpPr>
              <a:spLocks noChangeArrowheads="1"/>
            </p:cNvSpPr>
            <p:nvPr/>
          </p:nvSpPr>
          <p:spPr bwMode="auto">
            <a:xfrm>
              <a:off x="901" y="2781"/>
              <a:ext cx="819" cy="394"/>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身体能力</a:t>
              </a:r>
              <a:br>
                <a:rPr lang="ja-JP" altLang="en-US" sz="1800">
                  <a:latin typeface="Arial" charset="0"/>
                  <a:ea typeface="HG創英角ｺﾞｼｯｸUB" pitchFamily="49" charset="-128"/>
                </a:rPr>
              </a:br>
              <a:r>
                <a:rPr lang="ja-JP" altLang="en-US" sz="1800">
                  <a:latin typeface="Arial" charset="0"/>
                  <a:ea typeface="HG創英角ｺﾞｼｯｸUB" pitchFamily="49" charset="-128"/>
                </a:rPr>
                <a:t>の低下</a:t>
              </a:r>
            </a:p>
          </p:txBody>
        </p:sp>
        <p:sp>
          <p:nvSpPr>
            <p:cNvPr id="41" name="Oval 49"/>
            <p:cNvSpPr>
              <a:spLocks noChangeArrowheads="1"/>
            </p:cNvSpPr>
            <p:nvPr/>
          </p:nvSpPr>
          <p:spPr bwMode="auto">
            <a:xfrm>
              <a:off x="909" y="3387"/>
              <a:ext cx="819" cy="394"/>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認知能力</a:t>
              </a:r>
              <a:br>
                <a:rPr lang="ja-JP" altLang="en-US" sz="1800">
                  <a:latin typeface="Arial" charset="0"/>
                  <a:ea typeface="HG創英角ｺﾞｼｯｸUB" pitchFamily="49" charset="-128"/>
                </a:rPr>
              </a:br>
              <a:r>
                <a:rPr lang="ja-JP" altLang="en-US" sz="1800">
                  <a:latin typeface="Arial" charset="0"/>
                  <a:ea typeface="HG創英角ｺﾞｼｯｸUB" pitchFamily="49" charset="-128"/>
                </a:rPr>
                <a:t>の低下</a:t>
              </a:r>
            </a:p>
          </p:txBody>
        </p:sp>
        <p:sp>
          <p:nvSpPr>
            <p:cNvPr id="42" name="Oval 50"/>
            <p:cNvSpPr>
              <a:spLocks noChangeArrowheads="1"/>
            </p:cNvSpPr>
            <p:nvPr/>
          </p:nvSpPr>
          <p:spPr bwMode="auto">
            <a:xfrm>
              <a:off x="2250" y="3419"/>
              <a:ext cx="757" cy="394"/>
            </a:xfrm>
            <a:prstGeom prst="ellipse">
              <a:avLst/>
            </a:prstGeom>
            <a:solidFill>
              <a:schemeClr val="accent1"/>
            </a:solidFill>
            <a:ln w="28575" algn="ctr">
              <a:solidFill>
                <a:schemeClr val="tx1"/>
              </a:solidFill>
              <a:round/>
              <a:headEnd/>
              <a:tailEnd/>
            </a:ln>
          </p:spPr>
          <p:txBody>
            <a:bodyPr wrap="none" anchor="ctr"/>
            <a:lstStyle/>
            <a:p>
              <a:pPr algn="ctr"/>
              <a:r>
                <a:rPr lang="en-US" altLang="ja-JP" sz="1800" b="1">
                  <a:latin typeface="Arial" charset="0"/>
                  <a:ea typeface="HG創英角ｺﾞｼｯｸUB" pitchFamily="49" charset="-128"/>
                </a:rPr>
                <a:t>BPSD</a:t>
              </a:r>
            </a:p>
          </p:txBody>
        </p:sp>
      </p:grpSp>
      <p:sp>
        <p:nvSpPr>
          <p:cNvPr id="43" name="Oval 51"/>
          <p:cNvSpPr>
            <a:spLocks noChangeArrowheads="1"/>
          </p:cNvSpPr>
          <p:nvPr/>
        </p:nvSpPr>
        <p:spPr bwMode="auto">
          <a:xfrm>
            <a:off x="2609850" y="3298080"/>
            <a:ext cx="1177925" cy="625475"/>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居住環境</a:t>
            </a:r>
          </a:p>
        </p:txBody>
      </p:sp>
      <p:sp>
        <p:nvSpPr>
          <p:cNvPr id="44" name="Oval 52"/>
          <p:cNvSpPr>
            <a:spLocks noChangeArrowheads="1"/>
          </p:cNvSpPr>
          <p:nvPr/>
        </p:nvSpPr>
        <p:spPr bwMode="auto">
          <a:xfrm>
            <a:off x="2011363" y="6115893"/>
            <a:ext cx="1106487" cy="625475"/>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意欲</a:t>
            </a:r>
          </a:p>
        </p:txBody>
      </p:sp>
      <p:sp>
        <p:nvSpPr>
          <p:cNvPr id="45" name="Line 53"/>
          <p:cNvSpPr>
            <a:spLocks noChangeShapeType="1"/>
          </p:cNvSpPr>
          <p:nvPr/>
        </p:nvSpPr>
        <p:spPr bwMode="auto">
          <a:xfrm flipV="1">
            <a:off x="1117600" y="4704605"/>
            <a:ext cx="312738" cy="71438"/>
          </a:xfrm>
          <a:prstGeom prst="line">
            <a:avLst/>
          </a:prstGeom>
          <a:noFill/>
          <a:ln w="28575">
            <a:solidFill>
              <a:schemeClr val="tx1"/>
            </a:solidFill>
            <a:round/>
            <a:headEnd/>
            <a:tailEnd type="triangle" w="med" len="med"/>
          </a:ln>
        </p:spPr>
        <p:txBody>
          <a:bodyPr/>
          <a:lstStyle/>
          <a:p>
            <a:endParaRPr lang="ja-JP" altLang="en-US"/>
          </a:p>
        </p:txBody>
      </p:sp>
      <p:sp>
        <p:nvSpPr>
          <p:cNvPr id="46" name="Line 54"/>
          <p:cNvSpPr>
            <a:spLocks noChangeShapeType="1"/>
          </p:cNvSpPr>
          <p:nvPr/>
        </p:nvSpPr>
        <p:spPr bwMode="auto">
          <a:xfrm>
            <a:off x="1141413" y="4944318"/>
            <a:ext cx="382587" cy="458787"/>
          </a:xfrm>
          <a:prstGeom prst="line">
            <a:avLst/>
          </a:prstGeom>
          <a:noFill/>
          <a:ln w="28575">
            <a:solidFill>
              <a:schemeClr val="tx1"/>
            </a:solidFill>
            <a:round/>
            <a:headEnd/>
            <a:tailEnd type="triangle" w="med" len="med"/>
          </a:ln>
        </p:spPr>
        <p:txBody>
          <a:bodyPr/>
          <a:lstStyle/>
          <a:p>
            <a:endParaRPr lang="ja-JP" altLang="en-US"/>
          </a:p>
        </p:txBody>
      </p:sp>
      <p:sp>
        <p:nvSpPr>
          <p:cNvPr id="47" name="Line 55"/>
          <p:cNvSpPr>
            <a:spLocks noChangeShapeType="1"/>
          </p:cNvSpPr>
          <p:nvPr/>
        </p:nvSpPr>
        <p:spPr bwMode="auto">
          <a:xfrm>
            <a:off x="2055813" y="5968255"/>
            <a:ext cx="204787" cy="192088"/>
          </a:xfrm>
          <a:prstGeom prst="line">
            <a:avLst/>
          </a:prstGeom>
          <a:noFill/>
          <a:ln w="28575">
            <a:solidFill>
              <a:schemeClr val="tx1"/>
            </a:solidFill>
            <a:round/>
            <a:headEnd/>
            <a:tailEnd type="triangle" w="med" len="med"/>
          </a:ln>
        </p:spPr>
        <p:txBody>
          <a:bodyPr/>
          <a:lstStyle/>
          <a:p>
            <a:endParaRPr lang="ja-JP" altLang="en-US"/>
          </a:p>
        </p:txBody>
      </p:sp>
      <p:sp>
        <p:nvSpPr>
          <p:cNvPr id="48" name="Oval 56"/>
          <p:cNvSpPr>
            <a:spLocks noChangeArrowheads="1"/>
          </p:cNvSpPr>
          <p:nvPr/>
        </p:nvSpPr>
        <p:spPr bwMode="auto">
          <a:xfrm>
            <a:off x="1393825" y="3464768"/>
            <a:ext cx="841375" cy="625475"/>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性別</a:t>
            </a:r>
          </a:p>
        </p:txBody>
      </p:sp>
      <p:sp>
        <p:nvSpPr>
          <p:cNvPr id="49" name="Line 57"/>
          <p:cNvSpPr>
            <a:spLocks noChangeShapeType="1"/>
          </p:cNvSpPr>
          <p:nvPr/>
        </p:nvSpPr>
        <p:spPr bwMode="auto">
          <a:xfrm>
            <a:off x="2224088" y="3775918"/>
            <a:ext cx="1395412" cy="685800"/>
          </a:xfrm>
          <a:prstGeom prst="line">
            <a:avLst/>
          </a:prstGeom>
          <a:noFill/>
          <a:ln w="28575">
            <a:solidFill>
              <a:schemeClr val="tx1"/>
            </a:solidFill>
            <a:round/>
            <a:headEnd/>
            <a:tailEnd type="triangle" w="med" len="med"/>
          </a:ln>
        </p:spPr>
        <p:txBody>
          <a:bodyPr/>
          <a:lstStyle/>
          <a:p>
            <a:endParaRPr lang="ja-JP" altLang="en-US"/>
          </a:p>
        </p:txBody>
      </p:sp>
      <p:sp>
        <p:nvSpPr>
          <p:cNvPr id="50" name="Line 58"/>
          <p:cNvSpPr>
            <a:spLocks noChangeShapeType="1"/>
          </p:cNvSpPr>
          <p:nvPr/>
        </p:nvSpPr>
        <p:spPr bwMode="auto">
          <a:xfrm flipV="1">
            <a:off x="2670175" y="4896693"/>
            <a:ext cx="601663" cy="565150"/>
          </a:xfrm>
          <a:prstGeom prst="line">
            <a:avLst/>
          </a:prstGeom>
          <a:noFill/>
          <a:ln w="28575">
            <a:solidFill>
              <a:schemeClr val="tx1"/>
            </a:solidFill>
            <a:round/>
            <a:headEnd/>
            <a:tailEnd type="triangle" w="med" len="med"/>
          </a:ln>
        </p:spPr>
        <p:txBody>
          <a:bodyPr/>
          <a:lstStyle/>
          <a:p>
            <a:endParaRPr lang="ja-JP" altLang="en-US"/>
          </a:p>
        </p:txBody>
      </p:sp>
      <p:sp>
        <p:nvSpPr>
          <p:cNvPr id="51" name="Line 59"/>
          <p:cNvSpPr>
            <a:spLocks noChangeShapeType="1"/>
          </p:cNvSpPr>
          <p:nvPr/>
        </p:nvSpPr>
        <p:spPr bwMode="auto">
          <a:xfrm flipV="1">
            <a:off x="2959100" y="5028455"/>
            <a:ext cx="541338" cy="1143000"/>
          </a:xfrm>
          <a:prstGeom prst="line">
            <a:avLst/>
          </a:prstGeom>
          <a:noFill/>
          <a:ln w="28575">
            <a:solidFill>
              <a:schemeClr val="tx1"/>
            </a:solidFill>
            <a:round/>
            <a:headEnd/>
            <a:tailEnd type="triangle" w="med" len="med"/>
          </a:ln>
        </p:spPr>
        <p:txBody>
          <a:bodyPr/>
          <a:lstStyle/>
          <a:p>
            <a:endParaRPr lang="ja-JP" altLang="en-US"/>
          </a:p>
        </p:txBody>
      </p:sp>
      <p:sp>
        <p:nvSpPr>
          <p:cNvPr id="52" name="Line 60"/>
          <p:cNvSpPr>
            <a:spLocks noChangeShapeType="1"/>
          </p:cNvSpPr>
          <p:nvPr/>
        </p:nvSpPr>
        <p:spPr bwMode="auto">
          <a:xfrm flipH="1">
            <a:off x="2513013" y="4860180"/>
            <a:ext cx="49212" cy="1239838"/>
          </a:xfrm>
          <a:prstGeom prst="line">
            <a:avLst/>
          </a:prstGeom>
          <a:noFill/>
          <a:ln w="28575">
            <a:solidFill>
              <a:schemeClr val="tx1"/>
            </a:solidFill>
            <a:round/>
            <a:headEnd/>
            <a:tailEnd type="triangle" w="med" len="med"/>
          </a:ln>
        </p:spPr>
        <p:txBody>
          <a:bodyPr/>
          <a:lstStyle/>
          <a:p>
            <a:endParaRPr lang="ja-JP" altLang="en-US"/>
          </a:p>
        </p:txBody>
      </p:sp>
      <p:sp>
        <p:nvSpPr>
          <p:cNvPr id="53" name="Line 61"/>
          <p:cNvSpPr>
            <a:spLocks noChangeShapeType="1"/>
          </p:cNvSpPr>
          <p:nvPr/>
        </p:nvSpPr>
        <p:spPr bwMode="auto">
          <a:xfrm>
            <a:off x="3548063" y="3872755"/>
            <a:ext cx="157162" cy="517525"/>
          </a:xfrm>
          <a:prstGeom prst="line">
            <a:avLst/>
          </a:prstGeom>
          <a:noFill/>
          <a:ln w="28575">
            <a:solidFill>
              <a:schemeClr val="tx1"/>
            </a:solidFill>
            <a:round/>
            <a:headEnd/>
            <a:tailEnd type="triangle" w="med" len="med"/>
          </a:ln>
        </p:spPr>
        <p:txBody>
          <a:bodyPr/>
          <a:lstStyle/>
          <a:p>
            <a:endParaRPr lang="ja-JP" altLang="en-US"/>
          </a:p>
        </p:txBody>
      </p:sp>
      <p:sp>
        <p:nvSpPr>
          <p:cNvPr id="54" name="Line 62"/>
          <p:cNvSpPr>
            <a:spLocks noChangeShapeType="1"/>
          </p:cNvSpPr>
          <p:nvPr/>
        </p:nvSpPr>
        <p:spPr bwMode="auto">
          <a:xfrm>
            <a:off x="2730500" y="5625355"/>
            <a:ext cx="830263" cy="95250"/>
          </a:xfrm>
          <a:prstGeom prst="line">
            <a:avLst/>
          </a:prstGeom>
          <a:noFill/>
          <a:ln w="28575">
            <a:solidFill>
              <a:schemeClr val="tx1"/>
            </a:solidFill>
            <a:round/>
            <a:headEnd/>
            <a:tailEnd type="triangle" w="med" len="med"/>
          </a:ln>
        </p:spPr>
        <p:txBody>
          <a:bodyPr/>
          <a:lstStyle/>
          <a:p>
            <a:endParaRPr lang="ja-JP" altLang="en-US"/>
          </a:p>
        </p:txBody>
      </p:sp>
      <p:sp>
        <p:nvSpPr>
          <p:cNvPr id="55" name="Line 63"/>
          <p:cNvSpPr>
            <a:spLocks noChangeShapeType="1"/>
          </p:cNvSpPr>
          <p:nvPr/>
        </p:nvSpPr>
        <p:spPr bwMode="auto">
          <a:xfrm flipH="1" flipV="1">
            <a:off x="3944938" y="5071318"/>
            <a:ext cx="73025" cy="325437"/>
          </a:xfrm>
          <a:prstGeom prst="line">
            <a:avLst/>
          </a:prstGeom>
          <a:noFill/>
          <a:ln w="28575">
            <a:solidFill>
              <a:schemeClr val="tx1"/>
            </a:solidFill>
            <a:round/>
            <a:headEnd/>
            <a:tailEnd type="triangle" w="med" len="med"/>
          </a:ln>
        </p:spPr>
        <p:txBody>
          <a:bodyPr/>
          <a:lstStyle/>
          <a:p>
            <a:endParaRPr lang="ja-JP" altLang="en-US"/>
          </a:p>
        </p:txBody>
      </p:sp>
      <p:sp>
        <p:nvSpPr>
          <p:cNvPr id="56" name="Line 64"/>
          <p:cNvSpPr>
            <a:spLocks noChangeShapeType="1"/>
          </p:cNvSpPr>
          <p:nvPr/>
        </p:nvSpPr>
        <p:spPr bwMode="auto">
          <a:xfrm flipH="1">
            <a:off x="3079750" y="5084018"/>
            <a:ext cx="541338" cy="1166812"/>
          </a:xfrm>
          <a:prstGeom prst="line">
            <a:avLst/>
          </a:prstGeom>
          <a:noFill/>
          <a:ln w="28575">
            <a:solidFill>
              <a:schemeClr val="tx1"/>
            </a:solidFill>
            <a:round/>
            <a:headEnd/>
            <a:tailEnd type="triangle" w="med" len="med"/>
          </a:ln>
        </p:spPr>
        <p:txBody>
          <a:bodyPr/>
          <a:lstStyle/>
          <a:p>
            <a:endParaRPr lang="ja-JP" altLang="en-US"/>
          </a:p>
        </p:txBody>
      </p:sp>
      <p:sp>
        <p:nvSpPr>
          <p:cNvPr id="57" name="Oval 65"/>
          <p:cNvSpPr>
            <a:spLocks noChangeArrowheads="1"/>
          </p:cNvSpPr>
          <p:nvPr/>
        </p:nvSpPr>
        <p:spPr bwMode="auto">
          <a:xfrm>
            <a:off x="311150" y="3752105"/>
            <a:ext cx="841375" cy="625475"/>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疾患</a:t>
            </a:r>
          </a:p>
        </p:txBody>
      </p:sp>
      <p:sp>
        <p:nvSpPr>
          <p:cNvPr id="58" name="Line 66"/>
          <p:cNvSpPr>
            <a:spLocks noChangeShapeType="1"/>
          </p:cNvSpPr>
          <p:nvPr/>
        </p:nvSpPr>
        <p:spPr bwMode="auto">
          <a:xfrm>
            <a:off x="1117600" y="3952130"/>
            <a:ext cx="469900" cy="541338"/>
          </a:xfrm>
          <a:prstGeom prst="line">
            <a:avLst/>
          </a:prstGeom>
          <a:noFill/>
          <a:ln w="28575">
            <a:solidFill>
              <a:schemeClr val="tx1"/>
            </a:solidFill>
            <a:round/>
            <a:headEnd/>
            <a:tailEnd type="triangle" w="med" len="med"/>
          </a:ln>
        </p:spPr>
        <p:txBody>
          <a:bodyPr/>
          <a:lstStyle/>
          <a:p>
            <a:endParaRPr lang="ja-JP" altLang="en-US"/>
          </a:p>
        </p:txBody>
      </p:sp>
      <p:sp>
        <p:nvSpPr>
          <p:cNvPr id="59" name="Line 67"/>
          <p:cNvSpPr>
            <a:spLocks noChangeShapeType="1"/>
          </p:cNvSpPr>
          <p:nvPr/>
        </p:nvSpPr>
        <p:spPr bwMode="auto">
          <a:xfrm>
            <a:off x="973138" y="4349005"/>
            <a:ext cx="769937" cy="1035050"/>
          </a:xfrm>
          <a:prstGeom prst="line">
            <a:avLst/>
          </a:prstGeom>
          <a:noFill/>
          <a:ln w="28575">
            <a:solidFill>
              <a:schemeClr val="tx1"/>
            </a:solidFill>
            <a:round/>
            <a:headEnd/>
            <a:tailEnd type="triangle" w="med" len="med"/>
          </a:ln>
        </p:spPr>
        <p:txBody>
          <a:bodyPr/>
          <a:lstStyle/>
          <a:p>
            <a:endParaRPr lang="ja-JP" altLang="en-US"/>
          </a:p>
        </p:txBody>
      </p:sp>
      <p:sp>
        <p:nvSpPr>
          <p:cNvPr id="60" name="Freeform 68"/>
          <p:cNvSpPr>
            <a:spLocks/>
          </p:cNvSpPr>
          <p:nvPr/>
        </p:nvSpPr>
        <p:spPr bwMode="auto">
          <a:xfrm>
            <a:off x="588963" y="4361705"/>
            <a:ext cx="1431925" cy="2203450"/>
          </a:xfrm>
          <a:custGeom>
            <a:avLst/>
            <a:gdLst>
              <a:gd name="T0" fmla="*/ 0 w 902"/>
              <a:gd name="T1" fmla="*/ 0 h 1388"/>
              <a:gd name="T2" fmla="*/ 2147483647 w 902"/>
              <a:gd name="T3" fmla="*/ 2147483647 h 1388"/>
              <a:gd name="T4" fmla="*/ 2147483647 w 902"/>
              <a:gd name="T5" fmla="*/ 2147483647 h 1388"/>
              <a:gd name="T6" fmla="*/ 0 60000 65536"/>
              <a:gd name="T7" fmla="*/ 0 60000 65536"/>
              <a:gd name="T8" fmla="*/ 0 60000 65536"/>
              <a:gd name="T9" fmla="*/ 0 w 902"/>
              <a:gd name="T10" fmla="*/ 0 h 1388"/>
              <a:gd name="T11" fmla="*/ 902 w 902"/>
              <a:gd name="T12" fmla="*/ 1388 h 1388"/>
            </a:gdLst>
            <a:ahLst/>
            <a:cxnLst>
              <a:cxn ang="T6">
                <a:pos x="T0" y="T1"/>
              </a:cxn>
              <a:cxn ang="T7">
                <a:pos x="T2" y="T3"/>
              </a:cxn>
              <a:cxn ang="T8">
                <a:pos x="T4" y="T5"/>
              </a:cxn>
            </a:cxnLst>
            <a:rect l="T9" t="T10" r="T11" b="T12"/>
            <a:pathLst>
              <a:path w="902" h="1388">
                <a:moveTo>
                  <a:pt x="0" y="0"/>
                </a:moveTo>
                <a:cubicBezTo>
                  <a:pt x="19" y="465"/>
                  <a:pt x="39" y="930"/>
                  <a:pt x="189" y="1159"/>
                </a:cubicBezTo>
                <a:cubicBezTo>
                  <a:pt x="339" y="1388"/>
                  <a:pt x="780" y="1335"/>
                  <a:pt x="902" y="1372"/>
                </a:cubicBezTo>
              </a:path>
            </a:pathLst>
          </a:custGeom>
          <a:noFill/>
          <a:ln w="28575">
            <a:solidFill>
              <a:schemeClr val="tx1"/>
            </a:solidFill>
            <a:round/>
            <a:headEnd/>
            <a:tailEnd type="triangle" w="med" len="med"/>
          </a:ln>
        </p:spPr>
        <p:txBody>
          <a:bodyPr/>
          <a:lstStyle/>
          <a:p>
            <a:endParaRPr lang="ja-JP" altLang="en-US"/>
          </a:p>
        </p:txBody>
      </p:sp>
      <p:sp>
        <p:nvSpPr>
          <p:cNvPr id="61" name="Oval 69"/>
          <p:cNvSpPr>
            <a:spLocks noChangeArrowheads="1"/>
          </p:cNvSpPr>
          <p:nvPr/>
        </p:nvSpPr>
        <p:spPr bwMode="auto">
          <a:xfrm>
            <a:off x="300038" y="4571255"/>
            <a:ext cx="841375" cy="625475"/>
          </a:xfrm>
          <a:prstGeom prst="ellipse">
            <a:avLst/>
          </a:prstGeom>
          <a:solidFill>
            <a:schemeClr val="accent1"/>
          </a:solidFill>
          <a:ln w="28575" algn="ctr">
            <a:solidFill>
              <a:schemeClr val="tx1"/>
            </a:solidFill>
            <a:round/>
            <a:headEnd/>
            <a:tailEnd/>
          </a:ln>
        </p:spPr>
        <p:txBody>
          <a:bodyPr wrap="none" anchor="ctr"/>
          <a:lstStyle/>
          <a:p>
            <a:pPr algn="ctr"/>
            <a:r>
              <a:rPr lang="ja-JP" altLang="en-US" sz="1800">
                <a:latin typeface="Arial" charset="0"/>
                <a:ea typeface="HG創英角ｺﾞｼｯｸUB" pitchFamily="49" charset="-128"/>
              </a:rPr>
              <a:t>年齢</a:t>
            </a:r>
          </a:p>
        </p:txBody>
      </p:sp>
      <p:sp>
        <p:nvSpPr>
          <p:cNvPr id="62" name="AutoShape 70"/>
          <p:cNvSpPr>
            <a:spLocks noChangeArrowheads="1"/>
          </p:cNvSpPr>
          <p:nvPr/>
        </p:nvSpPr>
        <p:spPr bwMode="auto">
          <a:xfrm>
            <a:off x="4559300" y="4349005"/>
            <a:ext cx="1177925" cy="974725"/>
          </a:xfrm>
          <a:prstGeom prst="rightArrow">
            <a:avLst>
              <a:gd name="adj1" fmla="val 50000"/>
              <a:gd name="adj2" fmla="val 30212"/>
            </a:avLst>
          </a:prstGeom>
          <a:solidFill>
            <a:srgbClr val="FF6600"/>
          </a:solidFill>
          <a:ln w="28575" algn="ctr">
            <a:noFill/>
            <a:miter lim="800000"/>
            <a:headEnd/>
            <a:tailEnd/>
          </a:ln>
        </p:spPr>
        <p:txBody>
          <a:bodyPr wrap="none" anchor="ctr"/>
          <a:lstStyle/>
          <a:p>
            <a:endParaRPr lang="ja-JP" altLang="en-US"/>
          </a:p>
        </p:txBody>
      </p:sp>
      <p:sp>
        <p:nvSpPr>
          <p:cNvPr id="63" name="Text Box 71"/>
          <p:cNvSpPr txBox="1">
            <a:spLocks noChangeArrowheads="1"/>
          </p:cNvSpPr>
          <p:nvPr/>
        </p:nvSpPr>
        <p:spPr bwMode="auto">
          <a:xfrm>
            <a:off x="5786438" y="4385518"/>
            <a:ext cx="3117850" cy="879475"/>
          </a:xfrm>
          <a:prstGeom prst="rect">
            <a:avLst/>
          </a:prstGeom>
          <a:solidFill>
            <a:srgbClr val="FFCC99"/>
          </a:solidFill>
          <a:ln w="57150" cmpd="thinThick" algn="ctr">
            <a:solidFill>
              <a:srgbClr val="FF0000"/>
            </a:solidFill>
            <a:miter lim="800000"/>
            <a:headEnd/>
            <a:tailEnd/>
          </a:ln>
        </p:spPr>
        <p:txBody>
          <a:bodyPr>
            <a:spAutoFit/>
          </a:bodyPr>
          <a:lstStyle/>
          <a:p>
            <a:pPr algn="ctr">
              <a:spcBef>
                <a:spcPct val="50000"/>
              </a:spcBef>
            </a:pPr>
            <a:r>
              <a:rPr lang="ja-JP" altLang="en-US" sz="2400">
                <a:latin typeface="Arial" charset="0"/>
                <a:ea typeface="HG創英角ｺﾞｼｯｸUB" pitchFamily="49" charset="-128"/>
              </a:rPr>
              <a:t>結果的に生じている</a:t>
            </a:r>
            <a:br>
              <a:rPr lang="ja-JP" altLang="en-US" sz="2400">
                <a:latin typeface="Arial" charset="0"/>
                <a:ea typeface="HG創英角ｺﾞｼｯｸUB" pitchFamily="49" charset="-128"/>
              </a:rPr>
            </a:br>
            <a:r>
              <a:rPr lang="ja-JP" altLang="en-US" sz="2400">
                <a:latin typeface="Arial" charset="0"/>
                <a:ea typeface="HG創英角ｺﾞｼｯｸUB" pitchFamily="49" charset="-128"/>
              </a:rPr>
              <a:t>「介護の手間」</a:t>
            </a:r>
          </a:p>
        </p:txBody>
      </p:sp>
      <p:sp>
        <p:nvSpPr>
          <p:cNvPr id="64" name="Line 72"/>
          <p:cNvSpPr>
            <a:spLocks noChangeShapeType="1"/>
          </p:cNvSpPr>
          <p:nvPr/>
        </p:nvSpPr>
        <p:spPr bwMode="auto">
          <a:xfrm>
            <a:off x="2730500" y="4679205"/>
            <a:ext cx="457200" cy="60325"/>
          </a:xfrm>
          <a:prstGeom prst="line">
            <a:avLst/>
          </a:prstGeom>
          <a:noFill/>
          <a:ln w="28575">
            <a:solidFill>
              <a:schemeClr val="tx1"/>
            </a:solidFill>
            <a:round/>
            <a:headEnd/>
            <a:tailEnd type="triangle" w="med" len="med"/>
          </a:ln>
        </p:spPr>
        <p:txBody>
          <a:bodyPr/>
          <a:lstStyle/>
          <a:p>
            <a:endParaRPr lang="ja-JP" altLang="en-US"/>
          </a:p>
        </p:txBody>
      </p:sp>
      <p:sp>
        <p:nvSpPr>
          <p:cNvPr id="70" name="Rectangle 6"/>
          <p:cNvSpPr>
            <a:spLocks noChangeArrowheads="1"/>
          </p:cNvSpPr>
          <p:nvPr/>
        </p:nvSpPr>
        <p:spPr bwMode="auto">
          <a:xfrm>
            <a:off x="558800" y="1331913"/>
            <a:ext cx="8229600" cy="2312987"/>
          </a:xfrm>
          <a:prstGeom prst="rect">
            <a:avLst/>
          </a:prstGeom>
          <a:noFill/>
          <a:ln w="9525">
            <a:noFill/>
            <a:miter lim="800000"/>
            <a:headEnd/>
            <a:tailEnd/>
          </a:ln>
          <a:effectLst/>
        </p:spPr>
        <p:txBody>
          <a:bodyPr/>
          <a:lstStyle/>
          <a:p>
            <a:pPr marL="432000" indent="-469900">
              <a:spcBef>
                <a:spcPct val="20000"/>
              </a:spcBef>
              <a:buClr>
                <a:srgbClr val="0066FF"/>
              </a:buClr>
              <a:buFont typeface="Wingdings" pitchFamily="2" charset="2"/>
              <a:buChar char="o"/>
              <a:defRPr/>
            </a:pPr>
            <a:r>
              <a:rPr lang="ja-JP" altLang="en-US" dirty="0" smtClean="0"/>
              <a:t>要介護認定は、「心身の重篤さ」や「能力」ではなく、「介護の手間（時間）」を</a:t>
            </a:r>
            <a:r>
              <a:rPr lang="ja-JP" altLang="en-US" b="1" dirty="0" smtClean="0"/>
              <a:t>ものさし</a:t>
            </a:r>
            <a:r>
              <a:rPr lang="ja-JP" altLang="en-US" dirty="0" smtClean="0"/>
              <a:t>とした評価指標。</a:t>
            </a:r>
            <a:endParaRPr lang="en-US" altLang="ja-JP" dirty="0" smtClean="0">
              <a:ea typeface="ＭＳ Ｐゴシック" pitchFamily="50" charset="-128"/>
            </a:endParaRPr>
          </a:p>
          <a:p>
            <a:pPr marL="432000" indent="-469900">
              <a:spcBef>
                <a:spcPct val="20000"/>
              </a:spcBef>
              <a:buClr>
                <a:srgbClr val="0066FF"/>
              </a:buClr>
              <a:buFont typeface="Wingdings" pitchFamily="2" charset="2"/>
              <a:buChar char="o"/>
              <a:defRPr/>
            </a:pPr>
            <a:r>
              <a:rPr lang="ja-JP" altLang="en-US" dirty="0" smtClean="0">
                <a:ea typeface="ＭＳ Ｐゴシック" pitchFamily="50" charset="-128"/>
              </a:rPr>
              <a:t>「</a:t>
            </a:r>
            <a:r>
              <a:rPr lang="ja-JP" altLang="en-US" dirty="0">
                <a:ea typeface="ＭＳ Ｐゴシック" pitchFamily="50" charset="-128"/>
              </a:rPr>
              <a:t>介護の手間」は様々な心身及び生活上の影響因子（環境なども含む）の組み合わせから、結果的に生じているもの。</a:t>
            </a:r>
          </a:p>
          <a:p>
            <a:pPr marL="432000" indent="-469900">
              <a:spcBef>
                <a:spcPct val="20000"/>
              </a:spcBef>
              <a:buClr>
                <a:srgbClr val="0066FF"/>
              </a:buClr>
              <a:buFont typeface="Wingdings" pitchFamily="2" charset="2"/>
              <a:buChar char="o"/>
              <a:defRPr/>
            </a:pPr>
            <a:r>
              <a:rPr lang="ja-JP" altLang="en-US" dirty="0">
                <a:ea typeface="ＭＳ Ｐゴシック" pitchFamily="50" charset="-128"/>
              </a:rPr>
              <a:t>介護の手間に与える因子は数多くあることから、それらすべてを網羅し、その組み合わせを人間の目だけで評価することは困難</a:t>
            </a:r>
            <a:r>
              <a:rPr lang="ja-JP" altLang="en-US" dirty="0" smtClean="0">
                <a:ea typeface="ＭＳ Ｐゴシック" pitchFamily="50" charset="-128"/>
              </a:rPr>
              <a:t>。</a:t>
            </a:r>
            <a:r>
              <a:rPr lang="ja-JP" altLang="en-US" dirty="0" smtClean="0"/>
              <a:t>様々な要因のうち、介護の手間（時間）に強い影響のある項目を抽出したのが「基本調査項目（</a:t>
            </a:r>
            <a:r>
              <a:rPr lang="en-US" altLang="ja-JP" dirty="0" smtClean="0"/>
              <a:t>74</a:t>
            </a:r>
            <a:r>
              <a:rPr lang="ja-JP" altLang="en-US" dirty="0" smtClean="0"/>
              <a:t>項目）。</a:t>
            </a:r>
            <a:endParaRPr lang="ja-JP" altLang="en-US" dirty="0">
              <a:ea typeface="ＭＳ Ｐゴシック" pitchFamily="50" charset="-128"/>
            </a:endParaRPr>
          </a:p>
        </p:txBody>
      </p:sp>
      <p:sp>
        <p:nvSpPr>
          <p:cNvPr id="71" name="テキスト ボックス 70"/>
          <p:cNvSpPr txBox="1"/>
          <p:nvPr/>
        </p:nvSpPr>
        <p:spPr>
          <a:xfrm>
            <a:off x="3491880" y="6093296"/>
            <a:ext cx="5256584" cy="430887"/>
          </a:xfrm>
          <a:prstGeom prst="rect">
            <a:avLst/>
          </a:prstGeom>
          <a:noFill/>
        </p:spPr>
        <p:txBody>
          <a:bodyPr wrap="square" rtlCol="0">
            <a:spAutoFit/>
          </a:bodyPr>
          <a:lstStyle/>
          <a:p>
            <a:pPr marL="176213" indent="-176213"/>
            <a:r>
              <a:rPr lang="ja-JP" altLang="en-US" sz="1050" dirty="0" smtClean="0"/>
              <a:t>注：</a:t>
            </a:r>
            <a:r>
              <a:rPr kumimoji="1" lang="ja-JP" altLang="en-US" sz="1050" dirty="0" smtClean="0"/>
              <a:t>上図は、要介護認定の介護の手間の要因が複合的であることを示すためのイメージであり、一次判定ソフトの構造を正確に示すものではない。</a:t>
            </a:r>
            <a:endParaRPr kumimoji="1" lang="ja-JP" altLang="en-US" sz="105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250825" y="1771997"/>
            <a:ext cx="4033838" cy="3888581"/>
          </a:xfrm>
          <a:prstGeom prst="roundRect">
            <a:avLst>
              <a:gd name="adj" fmla="val 5329"/>
            </a:avLst>
          </a:prstGeom>
          <a:solidFill>
            <a:srgbClr val="CCEC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正方形/長方形 37"/>
          <p:cNvSpPr/>
          <p:nvPr/>
        </p:nvSpPr>
        <p:spPr>
          <a:xfrm>
            <a:off x="654125" y="3644354"/>
            <a:ext cx="3240360" cy="1944216"/>
          </a:xfrm>
          <a:prstGeom prst="rect">
            <a:avLst/>
          </a:prstGeom>
          <a:solidFill>
            <a:schemeClr val="accent3"/>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5435600" y="1771997"/>
            <a:ext cx="3529013" cy="3888581"/>
          </a:xfrm>
          <a:prstGeom prst="roundRect">
            <a:avLst>
              <a:gd name="adj" fmla="val 5329"/>
            </a:avLst>
          </a:prstGeom>
          <a:solidFill>
            <a:srgbClr val="FFCC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179" name="Rectangle 2"/>
          <p:cNvSpPr>
            <a:spLocks noGrp="1" noChangeArrowheads="1"/>
          </p:cNvSpPr>
          <p:nvPr>
            <p:ph type="title"/>
          </p:nvPr>
        </p:nvSpPr>
        <p:spPr>
          <a:xfrm>
            <a:off x="574675" y="304800"/>
            <a:ext cx="8283575" cy="747713"/>
          </a:xfrm>
        </p:spPr>
        <p:txBody>
          <a:bodyPr/>
          <a:lstStyle/>
          <a:p>
            <a:pPr eaLnBrk="1" hangingPunct="1"/>
            <a:r>
              <a:rPr lang="en-US" altLang="ja-JP" sz="2800" dirty="0" smtClean="0"/>
              <a:t/>
            </a:r>
            <a:br>
              <a:rPr lang="en-US" altLang="ja-JP" sz="2800" dirty="0" smtClean="0"/>
            </a:br>
            <a:r>
              <a:rPr lang="ja-JP" altLang="en-US" sz="4000" dirty="0" smtClean="0"/>
              <a:t>基本調査と一次判定ソフト</a:t>
            </a:r>
            <a:endParaRPr lang="ja-JP" altLang="en-US" sz="2800" dirty="0" smtClean="0"/>
          </a:p>
        </p:txBody>
      </p:sp>
      <p:sp>
        <p:nvSpPr>
          <p:cNvPr id="139" name="Text Box 5"/>
          <p:cNvSpPr txBox="1">
            <a:spLocks noChangeArrowheads="1"/>
          </p:cNvSpPr>
          <p:nvPr/>
        </p:nvSpPr>
        <p:spPr bwMode="auto">
          <a:xfrm>
            <a:off x="4151313" y="4108797"/>
            <a:ext cx="1573212" cy="1201738"/>
          </a:xfrm>
          <a:prstGeom prst="rect">
            <a:avLst/>
          </a:prstGeom>
          <a:noFill/>
          <a:ln w="9525">
            <a:noFill/>
            <a:miter lim="800000"/>
            <a:headEnd/>
            <a:tailEnd/>
          </a:ln>
        </p:spPr>
        <p:txBody>
          <a:bodyPr>
            <a:spAutoFit/>
          </a:bodyPr>
          <a:lstStyle/>
          <a:p>
            <a:pPr algn="ctr">
              <a:spcBef>
                <a:spcPct val="50000"/>
              </a:spcBef>
              <a:defRPr/>
            </a:pPr>
            <a:r>
              <a:rPr lang="ja-JP" altLang="en-US" sz="2400" b="1" dirty="0">
                <a:solidFill>
                  <a:schemeClr val="tx1">
                    <a:lumMod val="65000"/>
                    <a:lumOff val="35000"/>
                  </a:schemeClr>
                </a:solidFill>
                <a:effectLst>
                  <a:outerShdw blurRad="38100" dist="38100" dir="2700000" algn="tl">
                    <a:srgbClr val="C0C0C0"/>
                  </a:outerShdw>
                </a:effectLst>
                <a:ea typeface="ＭＳ Ｐゴシック" pitchFamily="50" charset="-128"/>
              </a:rPr>
              <a:t>一次判定</a:t>
            </a:r>
            <a:br>
              <a:rPr lang="ja-JP" altLang="en-US" sz="2400" b="1" dirty="0">
                <a:solidFill>
                  <a:schemeClr val="tx1">
                    <a:lumMod val="65000"/>
                    <a:lumOff val="35000"/>
                  </a:schemeClr>
                </a:solidFill>
                <a:effectLst>
                  <a:outerShdw blurRad="38100" dist="38100" dir="2700000" algn="tl">
                    <a:srgbClr val="C0C0C0"/>
                  </a:outerShdw>
                </a:effectLst>
                <a:ea typeface="ＭＳ Ｐゴシック" pitchFamily="50" charset="-128"/>
              </a:rPr>
            </a:br>
            <a:r>
              <a:rPr lang="ja-JP" altLang="en-US" sz="2400" b="1" dirty="0">
                <a:solidFill>
                  <a:schemeClr val="tx1">
                    <a:lumMod val="65000"/>
                    <a:lumOff val="35000"/>
                  </a:schemeClr>
                </a:solidFill>
                <a:effectLst>
                  <a:outerShdw blurRad="38100" dist="38100" dir="2700000" algn="tl">
                    <a:srgbClr val="C0C0C0"/>
                  </a:outerShdw>
                </a:effectLst>
                <a:ea typeface="ＭＳ Ｐゴシック" pitchFamily="50" charset="-128"/>
              </a:rPr>
              <a:t>ソフト</a:t>
            </a:r>
            <a:endParaRPr lang="en-US" altLang="ja-JP" sz="2400" b="1" dirty="0">
              <a:solidFill>
                <a:schemeClr val="tx1">
                  <a:lumMod val="65000"/>
                  <a:lumOff val="35000"/>
                </a:schemeClr>
              </a:solidFill>
              <a:effectLst>
                <a:outerShdw blurRad="38100" dist="38100" dir="2700000" algn="tl">
                  <a:srgbClr val="C0C0C0"/>
                </a:outerShdw>
              </a:effectLst>
              <a:ea typeface="ＭＳ Ｐゴシック" pitchFamily="50" charset="-128"/>
            </a:endParaRPr>
          </a:p>
          <a:p>
            <a:pPr algn="ctr">
              <a:spcBef>
                <a:spcPct val="50000"/>
              </a:spcBef>
              <a:defRPr/>
            </a:pPr>
            <a:r>
              <a:rPr lang="ja-JP" altLang="en-US" b="1" dirty="0">
                <a:solidFill>
                  <a:schemeClr val="tx1">
                    <a:lumMod val="65000"/>
                    <a:lumOff val="35000"/>
                  </a:schemeClr>
                </a:solidFill>
                <a:effectLst>
                  <a:outerShdw blurRad="38100" dist="38100" dir="2700000" algn="tl">
                    <a:srgbClr val="C0C0C0"/>
                  </a:outerShdw>
                </a:effectLst>
                <a:ea typeface="ＭＳ Ｐゴシック" pitchFamily="50" charset="-128"/>
              </a:rPr>
              <a:t>による推計</a:t>
            </a:r>
          </a:p>
        </p:txBody>
      </p:sp>
      <p:sp>
        <p:nvSpPr>
          <p:cNvPr id="140" name="AutoShape 6"/>
          <p:cNvSpPr>
            <a:spLocks noChangeArrowheads="1"/>
          </p:cNvSpPr>
          <p:nvPr/>
        </p:nvSpPr>
        <p:spPr bwMode="auto">
          <a:xfrm>
            <a:off x="5435600" y="1268760"/>
            <a:ext cx="3529013" cy="431800"/>
          </a:xfrm>
          <a:prstGeom prst="roundRect">
            <a:avLst>
              <a:gd name="adj" fmla="val 22060"/>
            </a:avLst>
          </a:prstGeom>
          <a:solidFill>
            <a:schemeClr val="bg1"/>
          </a:solidFill>
          <a:ln w="28575" cap="sq" cmpd="sng">
            <a:solidFill>
              <a:srgbClr val="C00000"/>
            </a:solidFill>
            <a:round/>
            <a:headEnd/>
            <a:tailEnd/>
          </a:ln>
          <a:effectLst>
            <a:outerShdw blurRad="50800" dist="38100" dir="2700000" algn="tl" rotWithShape="0">
              <a:prstClr val="black">
                <a:alpha val="40000"/>
              </a:prstClr>
            </a:outerShdw>
          </a:effectLst>
        </p:spPr>
        <p:txBody>
          <a:bodyPr wrap="none" anchor="ctr"/>
          <a:lstStyle/>
          <a:p>
            <a:pPr algn="ctr">
              <a:defRPr/>
            </a:pPr>
            <a:r>
              <a:rPr lang="ja-JP" altLang="en-US" b="1" dirty="0">
                <a:solidFill>
                  <a:srgbClr val="C00000"/>
                </a:solidFill>
                <a:effectLst>
                  <a:outerShdw blurRad="38100" dist="38100" dir="2700000" algn="tl">
                    <a:srgbClr val="C0C0C0"/>
                  </a:outerShdw>
                </a:effectLst>
                <a:ea typeface="ＭＳ Ｐゴシック" pitchFamily="50" charset="-128"/>
              </a:rPr>
              <a:t>介護の時間：「要介護認定等基準時間」</a:t>
            </a:r>
          </a:p>
        </p:txBody>
      </p:sp>
      <p:sp>
        <p:nvSpPr>
          <p:cNvPr id="50188" name="AutoShape 8"/>
          <p:cNvSpPr>
            <a:spLocks noChangeArrowheads="1"/>
          </p:cNvSpPr>
          <p:nvPr/>
        </p:nvSpPr>
        <p:spPr bwMode="auto">
          <a:xfrm>
            <a:off x="5868144" y="2564879"/>
            <a:ext cx="1949450" cy="287337"/>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dirty="0"/>
              <a:t>食事の介助時間</a:t>
            </a:r>
          </a:p>
        </p:txBody>
      </p:sp>
      <p:sp>
        <p:nvSpPr>
          <p:cNvPr id="50189" name="AutoShape 9"/>
          <p:cNvSpPr>
            <a:spLocks noChangeArrowheads="1"/>
          </p:cNvSpPr>
          <p:nvPr/>
        </p:nvSpPr>
        <p:spPr bwMode="auto">
          <a:xfrm>
            <a:off x="5868144" y="2935251"/>
            <a:ext cx="1949450" cy="287338"/>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a:t>移動の介助時間</a:t>
            </a:r>
          </a:p>
        </p:txBody>
      </p:sp>
      <p:sp>
        <p:nvSpPr>
          <p:cNvPr id="50190" name="AutoShape 10"/>
          <p:cNvSpPr>
            <a:spLocks noChangeArrowheads="1"/>
          </p:cNvSpPr>
          <p:nvPr/>
        </p:nvSpPr>
        <p:spPr bwMode="auto">
          <a:xfrm>
            <a:off x="5868144" y="3305624"/>
            <a:ext cx="1949450" cy="287337"/>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dirty="0"/>
              <a:t>排泄の介助時間</a:t>
            </a:r>
          </a:p>
        </p:txBody>
      </p:sp>
      <p:sp>
        <p:nvSpPr>
          <p:cNvPr id="50191" name="AutoShape 11"/>
          <p:cNvSpPr>
            <a:spLocks noChangeArrowheads="1"/>
          </p:cNvSpPr>
          <p:nvPr/>
        </p:nvSpPr>
        <p:spPr bwMode="auto">
          <a:xfrm>
            <a:off x="5868144" y="3675996"/>
            <a:ext cx="1949450" cy="287337"/>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dirty="0"/>
              <a:t>清潔保持の介助時間</a:t>
            </a:r>
          </a:p>
        </p:txBody>
      </p:sp>
      <p:sp>
        <p:nvSpPr>
          <p:cNvPr id="50192" name="AutoShape 12"/>
          <p:cNvSpPr>
            <a:spLocks noChangeArrowheads="1"/>
          </p:cNvSpPr>
          <p:nvPr/>
        </p:nvSpPr>
        <p:spPr bwMode="auto">
          <a:xfrm>
            <a:off x="5868144" y="4046368"/>
            <a:ext cx="1949450" cy="287338"/>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dirty="0"/>
              <a:t>間接の介助時間</a:t>
            </a:r>
          </a:p>
        </p:txBody>
      </p:sp>
      <p:sp>
        <p:nvSpPr>
          <p:cNvPr id="50193" name="AutoShape 13"/>
          <p:cNvSpPr>
            <a:spLocks noChangeArrowheads="1"/>
          </p:cNvSpPr>
          <p:nvPr/>
        </p:nvSpPr>
        <p:spPr bwMode="auto">
          <a:xfrm>
            <a:off x="5868144" y="4416741"/>
            <a:ext cx="1949450" cy="287337"/>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en-US" altLang="ja-JP" dirty="0"/>
              <a:t>BPSD</a:t>
            </a:r>
            <a:r>
              <a:rPr lang="ja-JP" altLang="en-US" dirty="0"/>
              <a:t>の介助時間</a:t>
            </a:r>
          </a:p>
        </p:txBody>
      </p:sp>
      <p:sp>
        <p:nvSpPr>
          <p:cNvPr id="50194" name="AutoShape 14"/>
          <p:cNvSpPr>
            <a:spLocks noChangeArrowheads="1"/>
          </p:cNvSpPr>
          <p:nvPr/>
        </p:nvSpPr>
        <p:spPr bwMode="auto">
          <a:xfrm>
            <a:off x="5868144" y="4787113"/>
            <a:ext cx="1949450" cy="287338"/>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dirty="0"/>
              <a:t>機能訓練の介助時間</a:t>
            </a:r>
          </a:p>
        </p:txBody>
      </p:sp>
      <p:sp>
        <p:nvSpPr>
          <p:cNvPr id="50195" name="Text Box 16"/>
          <p:cNvSpPr txBox="1">
            <a:spLocks noChangeArrowheads="1"/>
          </p:cNvSpPr>
          <p:nvPr/>
        </p:nvSpPr>
        <p:spPr bwMode="auto">
          <a:xfrm>
            <a:off x="6011863" y="1844154"/>
            <a:ext cx="2530475" cy="585787"/>
          </a:xfrm>
          <a:prstGeom prst="rect">
            <a:avLst/>
          </a:prstGeom>
          <a:noFill/>
          <a:ln w="9525">
            <a:noFill/>
            <a:miter lim="800000"/>
            <a:headEnd/>
            <a:tailEnd/>
          </a:ln>
        </p:spPr>
        <p:txBody>
          <a:bodyPr>
            <a:spAutoFit/>
          </a:bodyPr>
          <a:lstStyle/>
          <a:p>
            <a:pPr algn="ctr">
              <a:spcBef>
                <a:spcPct val="50000"/>
              </a:spcBef>
            </a:pPr>
            <a:r>
              <a:rPr lang="en-US" altLang="ja-JP"/>
              <a:t>8</a:t>
            </a:r>
            <a:r>
              <a:rPr lang="ja-JP" altLang="en-US"/>
              <a:t>つの生活場面毎の</a:t>
            </a:r>
            <a:endParaRPr lang="en-US" altLang="ja-JP"/>
          </a:p>
          <a:p>
            <a:pPr algn="ctr"/>
            <a:r>
              <a:rPr lang="ja-JP" altLang="en-US"/>
              <a:t>介助時間の推計値の合計</a:t>
            </a:r>
          </a:p>
        </p:txBody>
      </p:sp>
      <p:sp>
        <p:nvSpPr>
          <p:cNvPr id="25622" name="Oval 17"/>
          <p:cNvSpPr>
            <a:spLocks noChangeArrowheads="1"/>
          </p:cNvSpPr>
          <p:nvPr/>
        </p:nvSpPr>
        <p:spPr bwMode="auto">
          <a:xfrm>
            <a:off x="611560" y="1844824"/>
            <a:ext cx="1482725" cy="649212"/>
          </a:xfrm>
          <a:prstGeom prst="ellipse">
            <a:avLst/>
          </a:prstGeom>
          <a:solidFill>
            <a:schemeClr val="bg1">
              <a:lumMod val="95000"/>
            </a:schemeClr>
          </a:solidFill>
          <a:ln w="12700" cap="sq">
            <a:solidFill>
              <a:schemeClr val="tx1"/>
            </a:solidFill>
            <a:round/>
            <a:headEnd/>
            <a:tailEnd/>
          </a:ln>
        </p:spPr>
        <p:txBody>
          <a:bodyPr wrap="none" anchor="ctr"/>
          <a:lstStyle/>
          <a:p>
            <a:pPr algn="ctr">
              <a:defRPr/>
            </a:pPr>
            <a:r>
              <a:rPr lang="ja-JP" altLang="en-US" dirty="0"/>
              <a:t>能力</a:t>
            </a:r>
            <a:br>
              <a:rPr lang="ja-JP" altLang="en-US" dirty="0"/>
            </a:br>
            <a:r>
              <a:rPr lang="ja-JP" altLang="en-US" sz="1050" dirty="0"/>
              <a:t>（身体能力）</a:t>
            </a:r>
          </a:p>
          <a:p>
            <a:pPr algn="ctr">
              <a:defRPr/>
            </a:pPr>
            <a:r>
              <a:rPr lang="ja-JP" altLang="en-US" sz="1050" dirty="0"/>
              <a:t>（認知能力）</a:t>
            </a:r>
          </a:p>
        </p:txBody>
      </p:sp>
      <p:sp>
        <p:nvSpPr>
          <p:cNvPr id="25623" name="Oval 18"/>
          <p:cNvSpPr>
            <a:spLocks noChangeArrowheads="1"/>
          </p:cNvSpPr>
          <p:nvPr/>
        </p:nvSpPr>
        <p:spPr bwMode="auto">
          <a:xfrm>
            <a:off x="1547664" y="2707780"/>
            <a:ext cx="1481137" cy="649212"/>
          </a:xfrm>
          <a:prstGeom prst="ellipse">
            <a:avLst/>
          </a:prstGeom>
          <a:solidFill>
            <a:schemeClr val="bg1">
              <a:lumMod val="95000"/>
            </a:schemeClr>
          </a:solidFill>
          <a:ln w="12700" cap="sq">
            <a:solidFill>
              <a:schemeClr val="tx1"/>
            </a:solidFill>
            <a:round/>
            <a:headEnd/>
            <a:tailEnd/>
          </a:ln>
        </p:spPr>
        <p:txBody>
          <a:bodyPr wrap="none" anchor="ctr"/>
          <a:lstStyle/>
          <a:p>
            <a:pPr algn="ctr">
              <a:defRPr/>
            </a:pPr>
            <a:r>
              <a:rPr lang="ja-JP" altLang="en-US" dirty="0"/>
              <a:t>有無</a:t>
            </a:r>
          </a:p>
        </p:txBody>
      </p:sp>
      <p:sp>
        <p:nvSpPr>
          <p:cNvPr id="25624" name="Oval 19"/>
          <p:cNvSpPr>
            <a:spLocks noChangeArrowheads="1"/>
          </p:cNvSpPr>
          <p:nvPr/>
        </p:nvSpPr>
        <p:spPr bwMode="auto">
          <a:xfrm>
            <a:off x="2451249" y="1844824"/>
            <a:ext cx="1481138" cy="649212"/>
          </a:xfrm>
          <a:prstGeom prst="ellipse">
            <a:avLst/>
          </a:prstGeom>
          <a:solidFill>
            <a:schemeClr val="bg1">
              <a:lumMod val="95000"/>
            </a:schemeClr>
          </a:solidFill>
          <a:ln w="12700" cap="sq">
            <a:solidFill>
              <a:schemeClr val="tx1"/>
            </a:solidFill>
            <a:round/>
            <a:headEnd/>
            <a:tailEnd/>
          </a:ln>
        </p:spPr>
        <p:txBody>
          <a:bodyPr wrap="none" anchor="ctr"/>
          <a:lstStyle/>
          <a:p>
            <a:pPr algn="ctr">
              <a:defRPr/>
            </a:pPr>
            <a:r>
              <a:rPr lang="ja-JP" altLang="en-US" dirty="0"/>
              <a:t>介助の方法</a:t>
            </a:r>
          </a:p>
        </p:txBody>
      </p:sp>
      <p:sp>
        <p:nvSpPr>
          <p:cNvPr id="50202" name="AutoShape 26"/>
          <p:cNvSpPr>
            <a:spLocks noChangeArrowheads="1"/>
          </p:cNvSpPr>
          <p:nvPr/>
        </p:nvSpPr>
        <p:spPr bwMode="auto">
          <a:xfrm>
            <a:off x="1475656" y="2419078"/>
            <a:ext cx="1656184" cy="412594"/>
          </a:xfrm>
          <a:prstGeom prst="roundRect">
            <a:avLst>
              <a:gd name="adj" fmla="val 50000"/>
            </a:avLst>
          </a:prstGeom>
          <a:solidFill>
            <a:srgbClr val="000099"/>
          </a:solidFill>
          <a:ln w="12700" cap="sq">
            <a:noFill/>
            <a:round/>
            <a:headEnd/>
            <a:tailEnd/>
          </a:ln>
        </p:spPr>
        <p:txBody>
          <a:bodyPr wrap="none" anchor="ctr"/>
          <a:lstStyle/>
          <a:p>
            <a:pPr algn="ctr"/>
            <a:r>
              <a:rPr lang="en-US" altLang="ja-JP" dirty="0" smtClean="0">
                <a:solidFill>
                  <a:schemeClr val="bg1"/>
                </a:solidFill>
              </a:rPr>
              <a:t>3</a:t>
            </a:r>
            <a:r>
              <a:rPr lang="ja-JP" altLang="en-US" dirty="0" err="1" smtClean="0">
                <a:solidFill>
                  <a:schemeClr val="bg1"/>
                </a:solidFill>
              </a:rPr>
              <a:t>つの</a:t>
            </a:r>
            <a:r>
              <a:rPr lang="ja-JP" altLang="en-US" dirty="0" smtClean="0">
                <a:solidFill>
                  <a:schemeClr val="bg1"/>
                </a:solidFill>
              </a:rPr>
              <a:t>評価軸</a:t>
            </a:r>
            <a:endParaRPr lang="en-US" altLang="ja-JP" dirty="0" smtClean="0">
              <a:solidFill>
                <a:schemeClr val="bg1"/>
              </a:solidFill>
            </a:endParaRPr>
          </a:p>
          <a:p>
            <a:pPr algn="ctr"/>
            <a:r>
              <a:rPr lang="ja-JP" altLang="en-US" sz="1100" dirty="0" smtClean="0">
                <a:solidFill>
                  <a:schemeClr val="bg1"/>
                </a:solidFill>
              </a:rPr>
              <a:t>基本調査：</a:t>
            </a:r>
            <a:r>
              <a:rPr lang="en-US" altLang="ja-JP" sz="1100" dirty="0" smtClean="0">
                <a:solidFill>
                  <a:schemeClr val="bg1"/>
                </a:solidFill>
              </a:rPr>
              <a:t>74</a:t>
            </a:r>
            <a:r>
              <a:rPr lang="ja-JP" altLang="en-US" sz="1100" dirty="0">
                <a:solidFill>
                  <a:schemeClr val="bg1"/>
                </a:solidFill>
              </a:rPr>
              <a:t>項目</a:t>
            </a:r>
          </a:p>
        </p:txBody>
      </p:sp>
      <p:sp>
        <p:nvSpPr>
          <p:cNvPr id="42" name="AutoShape 6"/>
          <p:cNvSpPr>
            <a:spLocks noChangeArrowheads="1"/>
          </p:cNvSpPr>
          <p:nvPr/>
        </p:nvSpPr>
        <p:spPr bwMode="auto">
          <a:xfrm>
            <a:off x="250825" y="1268760"/>
            <a:ext cx="4033838" cy="430212"/>
          </a:xfrm>
          <a:prstGeom prst="roundRect">
            <a:avLst>
              <a:gd name="adj" fmla="val 22060"/>
            </a:avLst>
          </a:prstGeom>
          <a:solidFill>
            <a:schemeClr val="bg1"/>
          </a:solidFill>
          <a:ln w="28575" cap="sq" cmpd="sng">
            <a:solidFill>
              <a:srgbClr val="0000FF"/>
            </a:solidFill>
            <a:round/>
            <a:headEnd/>
            <a:tailEnd/>
          </a:ln>
          <a:effectLst>
            <a:outerShdw blurRad="50800" dist="38100" dir="2700000" algn="tl" rotWithShape="0">
              <a:prstClr val="black">
                <a:alpha val="40000"/>
              </a:prstClr>
            </a:outerShdw>
          </a:effectLst>
        </p:spPr>
        <p:txBody>
          <a:bodyPr wrap="none" anchor="ctr"/>
          <a:lstStyle/>
          <a:p>
            <a:pPr algn="ctr">
              <a:defRPr/>
            </a:pPr>
            <a:r>
              <a:rPr lang="ja-JP" altLang="en-US" b="1" dirty="0">
                <a:solidFill>
                  <a:srgbClr val="000099"/>
                </a:solidFill>
                <a:effectLst>
                  <a:outerShdw blurRad="38100" dist="38100" dir="2700000" algn="tl">
                    <a:srgbClr val="C0C0C0"/>
                  </a:outerShdw>
                </a:effectLst>
                <a:ea typeface="ＭＳ Ｐゴシック" pitchFamily="50" charset="-128"/>
              </a:rPr>
              <a:t>心身の状態：「状態像」</a:t>
            </a:r>
          </a:p>
        </p:txBody>
      </p:sp>
      <p:sp>
        <p:nvSpPr>
          <p:cNvPr id="44" name="右矢印 43"/>
          <p:cNvSpPr/>
          <p:nvPr/>
        </p:nvSpPr>
        <p:spPr>
          <a:xfrm>
            <a:off x="4140200" y="3427760"/>
            <a:ext cx="1511300" cy="576262"/>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 name="AutoShape 14"/>
          <p:cNvSpPr>
            <a:spLocks noChangeArrowheads="1"/>
          </p:cNvSpPr>
          <p:nvPr/>
        </p:nvSpPr>
        <p:spPr bwMode="auto">
          <a:xfrm>
            <a:off x="5868144" y="5157489"/>
            <a:ext cx="1949450" cy="287337"/>
          </a:xfrm>
          <a:prstGeom prst="roundRect">
            <a:avLst>
              <a:gd name="adj" fmla="val 50000"/>
            </a:avLst>
          </a:prstGeom>
          <a:solidFill>
            <a:schemeClr val="bg1"/>
          </a:solidFill>
          <a:ln w="12700" cap="sq">
            <a:solidFill>
              <a:srgbClr val="FF7C80"/>
            </a:solidFill>
            <a:round/>
            <a:headEnd/>
            <a:tailEnd/>
          </a:ln>
        </p:spPr>
        <p:txBody>
          <a:bodyPr wrap="none" anchor="ctr"/>
          <a:lstStyle/>
          <a:p>
            <a:pPr algn="ctr"/>
            <a:r>
              <a:rPr lang="ja-JP" altLang="en-US" sz="1400"/>
              <a:t>医療関連の介助時間</a:t>
            </a:r>
          </a:p>
        </p:txBody>
      </p:sp>
      <p:sp>
        <p:nvSpPr>
          <p:cNvPr id="32" name="AutoShape 8"/>
          <p:cNvSpPr>
            <a:spLocks noChangeArrowheads="1"/>
          </p:cNvSpPr>
          <p:nvPr/>
        </p:nvSpPr>
        <p:spPr bwMode="auto">
          <a:xfrm>
            <a:off x="1547664" y="3716362"/>
            <a:ext cx="2280047" cy="287337"/>
          </a:xfrm>
          <a:prstGeom prst="roundRect">
            <a:avLst>
              <a:gd name="adj" fmla="val 50000"/>
            </a:avLst>
          </a:prstGeom>
          <a:solidFill>
            <a:schemeClr val="bg1"/>
          </a:solidFill>
          <a:ln w="12700" cap="sq">
            <a:solidFill>
              <a:srgbClr val="0070C0"/>
            </a:solidFill>
            <a:round/>
            <a:headEnd/>
            <a:tailEnd/>
          </a:ln>
        </p:spPr>
        <p:txBody>
          <a:bodyPr wrap="none" anchor="ctr"/>
          <a:lstStyle/>
          <a:p>
            <a:pPr algn="ctr"/>
            <a:r>
              <a:rPr lang="en-US" altLang="ja-JP" dirty="0" smtClean="0"/>
              <a:t>1</a:t>
            </a:r>
            <a:r>
              <a:rPr lang="ja-JP" altLang="en-US" dirty="0" smtClean="0"/>
              <a:t>群：身体機能・起居動作</a:t>
            </a:r>
            <a:endParaRPr lang="ja-JP" altLang="en-US" dirty="0"/>
          </a:p>
        </p:txBody>
      </p:sp>
      <p:sp>
        <p:nvSpPr>
          <p:cNvPr id="33" name="AutoShape 9"/>
          <p:cNvSpPr>
            <a:spLocks noChangeArrowheads="1"/>
          </p:cNvSpPr>
          <p:nvPr/>
        </p:nvSpPr>
        <p:spPr bwMode="auto">
          <a:xfrm>
            <a:off x="1547664" y="4086734"/>
            <a:ext cx="2280047" cy="287338"/>
          </a:xfrm>
          <a:prstGeom prst="roundRect">
            <a:avLst>
              <a:gd name="adj" fmla="val 50000"/>
            </a:avLst>
          </a:prstGeom>
          <a:solidFill>
            <a:schemeClr val="bg1"/>
          </a:solidFill>
          <a:ln w="12700" cap="sq">
            <a:solidFill>
              <a:srgbClr val="0070C0"/>
            </a:solidFill>
            <a:round/>
            <a:headEnd/>
            <a:tailEnd/>
          </a:ln>
        </p:spPr>
        <p:txBody>
          <a:bodyPr wrap="none" anchor="ctr"/>
          <a:lstStyle/>
          <a:p>
            <a:pPr algn="ctr"/>
            <a:r>
              <a:rPr lang="en-US" altLang="ja-JP" dirty="0" smtClean="0"/>
              <a:t>2</a:t>
            </a:r>
            <a:r>
              <a:rPr lang="ja-JP" altLang="en-US" dirty="0" smtClean="0"/>
              <a:t>群：生活機能</a:t>
            </a:r>
            <a:endParaRPr lang="ja-JP" altLang="en-US" dirty="0"/>
          </a:p>
        </p:txBody>
      </p:sp>
      <p:sp>
        <p:nvSpPr>
          <p:cNvPr id="34" name="AutoShape 10"/>
          <p:cNvSpPr>
            <a:spLocks noChangeArrowheads="1"/>
          </p:cNvSpPr>
          <p:nvPr/>
        </p:nvSpPr>
        <p:spPr bwMode="auto">
          <a:xfrm>
            <a:off x="1547664" y="4457107"/>
            <a:ext cx="2280047" cy="287337"/>
          </a:xfrm>
          <a:prstGeom prst="roundRect">
            <a:avLst>
              <a:gd name="adj" fmla="val 50000"/>
            </a:avLst>
          </a:prstGeom>
          <a:solidFill>
            <a:schemeClr val="bg1"/>
          </a:solidFill>
          <a:ln w="12700" cap="sq">
            <a:solidFill>
              <a:srgbClr val="0070C0"/>
            </a:solidFill>
            <a:round/>
            <a:headEnd/>
            <a:tailEnd/>
          </a:ln>
        </p:spPr>
        <p:txBody>
          <a:bodyPr wrap="none" anchor="ctr"/>
          <a:lstStyle/>
          <a:p>
            <a:pPr algn="ctr"/>
            <a:r>
              <a:rPr lang="en-US" altLang="ja-JP" dirty="0" smtClean="0"/>
              <a:t>3</a:t>
            </a:r>
            <a:r>
              <a:rPr lang="ja-JP" altLang="en-US" dirty="0" smtClean="0"/>
              <a:t>群：認知機能</a:t>
            </a:r>
            <a:endParaRPr lang="ja-JP" altLang="en-US" dirty="0"/>
          </a:p>
        </p:txBody>
      </p:sp>
      <p:sp>
        <p:nvSpPr>
          <p:cNvPr id="35" name="AutoShape 11"/>
          <p:cNvSpPr>
            <a:spLocks noChangeArrowheads="1"/>
          </p:cNvSpPr>
          <p:nvPr/>
        </p:nvSpPr>
        <p:spPr bwMode="auto">
          <a:xfrm>
            <a:off x="1547664" y="4827479"/>
            <a:ext cx="2280047" cy="287337"/>
          </a:xfrm>
          <a:prstGeom prst="roundRect">
            <a:avLst>
              <a:gd name="adj" fmla="val 50000"/>
            </a:avLst>
          </a:prstGeom>
          <a:solidFill>
            <a:schemeClr val="bg1"/>
          </a:solidFill>
          <a:ln w="12700" cap="sq">
            <a:solidFill>
              <a:srgbClr val="0070C0"/>
            </a:solidFill>
            <a:round/>
            <a:headEnd/>
            <a:tailEnd/>
          </a:ln>
        </p:spPr>
        <p:txBody>
          <a:bodyPr wrap="none" anchor="ctr"/>
          <a:lstStyle/>
          <a:p>
            <a:pPr algn="ctr"/>
            <a:r>
              <a:rPr lang="en-US" altLang="ja-JP" dirty="0" smtClean="0"/>
              <a:t>4</a:t>
            </a:r>
            <a:r>
              <a:rPr lang="ja-JP" altLang="en-US" dirty="0" smtClean="0"/>
              <a:t>群：精神・行動障害</a:t>
            </a:r>
            <a:endParaRPr lang="ja-JP" altLang="en-US" dirty="0"/>
          </a:p>
        </p:txBody>
      </p:sp>
      <p:sp>
        <p:nvSpPr>
          <p:cNvPr id="36" name="AutoShape 12"/>
          <p:cNvSpPr>
            <a:spLocks noChangeArrowheads="1"/>
          </p:cNvSpPr>
          <p:nvPr/>
        </p:nvSpPr>
        <p:spPr bwMode="auto">
          <a:xfrm>
            <a:off x="1547664" y="5197851"/>
            <a:ext cx="2280047" cy="287338"/>
          </a:xfrm>
          <a:prstGeom prst="roundRect">
            <a:avLst>
              <a:gd name="adj" fmla="val 50000"/>
            </a:avLst>
          </a:prstGeom>
          <a:solidFill>
            <a:schemeClr val="bg1"/>
          </a:solidFill>
          <a:ln w="12700" cap="sq">
            <a:solidFill>
              <a:srgbClr val="0070C0"/>
            </a:solidFill>
            <a:round/>
            <a:headEnd/>
            <a:tailEnd/>
          </a:ln>
        </p:spPr>
        <p:txBody>
          <a:bodyPr wrap="none" anchor="ctr"/>
          <a:lstStyle/>
          <a:p>
            <a:pPr algn="ctr"/>
            <a:r>
              <a:rPr lang="en-US" altLang="ja-JP" dirty="0" smtClean="0"/>
              <a:t>5</a:t>
            </a:r>
            <a:r>
              <a:rPr lang="ja-JP" altLang="en-US" dirty="0" smtClean="0"/>
              <a:t>群：社会生活への適応</a:t>
            </a:r>
            <a:endParaRPr lang="ja-JP" altLang="en-US" dirty="0"/>
          </a:p>
        </p:txBody>
      </p:sp>
      <p:sp>
        <p:nvSpPr>
          <p:cNvPr id="37" name="二等辺三角形 36"/>
          <p:cNvSpPr/>
          <p:nvPr/>
        </p:nvSpPr>
        <p:spPr>
          <a:xfrm flipV="1">
            <a:off x="1302197" y="3429000"/>
            <a:ext cx="2088232" cy="21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11560" y="4292426"/>
            <a:ext cx="1008112" cy="584775"/>
          </a:xfrm>
          <a:prstGeom prst="rect">
            <a:avLst/>
          </a:prstGeom>
          <a:noFill/>
        </p:spPr>
        <p:txBody>
          <a:bodyPr wrap="square" rtlCol="0">
            <a:spAutoFit/>
          </a:bodyPr>
          <a:lstStyle/>
          <a:p>
            <a:r>
              <a:rPr kumimoji="1" lang="ja-JP" altLang="en-US" dirty="0" smtClean="0"/>
              <a:t>中間評価項目得点</a:t>
            </a:r>
            <a:endParaRPr kumimoji="1" lang="ja-JP" altLang="en-US" dirty="0"/>
          </a:p>
        </p:txBody>
      </p:sp>
      <p:sp>
        <p:nvSpPr>
          <p:cNvPr id="47" name="AutoShape 58"/>
          <p:cNvSpPr>
            <a:spLocks noChangeArrowheads="1"/>
          </p:cNvSpPr>
          <p:nvPr/>
        </p:nvSpPr>
        <p:spPr bwMode="auto">
          <a:xfrm>
            <a:off x="1241698" y="5732586"/>
            <a:ext cx="6570662" cy="1051818"/>
          </a:xfrm>
          <a:prstGeom prst="roundRect">
            <a:avLst>
              <a:gd name="adj" fmla="val 16667"/>
            </a:avLst>
          </a:prstGeom>
          <a:solidFill>
            <a:srgbClr val="CCFFCC"/>
          </a:solidFill>
          <a:ln w="9525">
            <a:noFill/>
            <a:round/>
            <a:headEnd/>
            <a:tailEnd/>
          </a:ln>
        </p:spPr>
        <p:txBody>
          <a:bodyPr wrap="none" anchor="ctr"/>
          <a:lstStyle/>
          <a:p>
            <a:endParaRPr lang="ja-JP" altLang="en-US"/>
          </a:p>
        </p:txBody>
      </p:sp>
      <p:pic>
        <p:nvPicPr>
          <p:cNvPr id="48" name="Picture 51"/>
          <p:cNvPicPr>
            <a:picLocks noChangeAspect="1" noChangeArrowheads="1"/>
          </p:cNvPicPr>
          <p:nvPr/>
        </p:nvPicPr>
        <p:blipFill>
          <a:blip r:embed="rId3" cstate="print"/>
          <a:srcRect/>
          <a:stretch>
            <a:fillRect/>
          </a:stretch>
        </p:blipFill>
        <p:spPr bwMode="auto">
          <a:xfrm>
            <a:off x="1170260" y="5853236"/>
            <a:ext cx="6611938" cy="847725"/>
          </a:xfrm>
          <a:prstGeom prst="rect">
            <a:avLst/>
          </a:prstGeom>
          <a:noFill/>
          <a:ln w="9525">
            <a:noFill/>
            <a:miter lim="800000"/>
            <a:headEnd/>
            <a:tailEnd/>
          </a:ln>
        </p:spPr>
      </p:pic>
      <p:sp>
        <p:nvSpPr>
          <p:cNvPr id="49" name="Text Box 59"/>
          <p:cNvSpPr txBox="1">
            <a:spLocks noChangeArrowheads="1"/>
          </p:cNvSpPr>
          <p:nvPr/>
        </p:nvSpPr>
        <p:spPr bwMode="auto">
          <a:xfrm>
            <a:off x="7668344" y="6020618"/>
            <a:ext cx="1368152" cy="307777"/>
          </a:xfrm>
          <a:prstGeom prst="rect">
            <a:avLst/>
          </a:prstGeom>
          <a:noFill/>
          <a:ln w="9525">
            <a:noFill/>
            <a:miter lim="800000"/>
            <a:headEnd/>
            <a:tailEnd/>
          </a:ln>
        </p:spPr>
        <p:txBody>
          <a:bodyPr wrap="square">
            <a:spAutoFit/>
          </a:bodyPr>
          <a:lstStyle/>
          <a:p>
            <a:pPr algn="ctr">
              <a:spcBef>
                <a:spcPct val="50000"/>
              </a:spcBef>
            </a:pPr>
            <a:r>
              <a:rPr lang="ja-JP" altLang="en-US" sz="1400" dirty="0" smtClean="0">
                <a:solidFill>
                  <a:srgbClr val="006600"/>
                </a:solidFill>
                <a:ea typeface="HG創英角ｺﾞｼｯｸUB" pitchFamily="49" charset="-128"/>
              </a:rPr>
              <a:t>一次判定結果</a:t>
            </a:r>
            <a:endParaRPr lang="ja-JP" altLang="en-US" sz="1400" dirty="0">
              <a:solidFill>
                <a:srgbClr val="006600"/>
              </a:solidFill>
              <a:ea typeface="HG創英角ｺﾞｼｯｸUB" pitchFamily="49" charset="-128"/>
            </a:endParaRPr>
          </a:p>
        </p:txBody>
      </p:sp>
      <p:sp>
        <p:nvSpPr>
          <p:cNvPr id="51" name="右中かっこ 50"/>
          <p:cNvSpPr/>
          <p:nvPr/>
        </p:nvSpPr>
        <p:spPr>
          <a:xfrm>
            <a:off x="7889602" y="2564234"/>
            <a:ext cx="144016" cy="2880320"/>
          </a:xfrm>
          <a:prstGeom prst="rightBrace">
            <a:avLst/>
          </a:prstGeom>
          <a:noFill/>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テキスト ボックス 51"/>
          <p:cNvSpPr txBox="1"/>
          <p:nvPr/>
        </p:nvSpPr>
        <p:spPr>
          <a:xfrm>
            <a:off x="8100392" y="2708250"/>
            <a:ext cx="430887" cy="2520280"/>
          </a:xfrm>
          <a:prstGeom prst="rect">
            <a:avLst/>
          </a:prstGeom>
          <a:noFill/>
        </p:spPr>
        <p:txBody>
          <a:bodyPr vert="eaVert" wrap="square" rtlCol="0">
            <a:spAutoFit/>
          </a:bodyPr>
          <a:lstStyle/>
          <a:p>
            <a:pPr algn="ctr"/>
            <a:r>
              <a:rPr kumimoji="1" lang="ja-JP" altLang="en-US" dirty="0" smtClean="0"/>
              <a:t>要介護認定等基準時間</a:t>
            </a:r>
            <a:endParaRPr kumimoji="1" lang="ja-JP" altLang="en-US" dirty="0"/>
          </a:p>
        </p:txBody>
      </p:sp>
      <p:sp>
        <p:nvSpPr>
          <p:cNvPr id="53" name="下矢印 52"/>
          <p:cNvSpPr/>
          <p:nvPr/>
        </p:nvSpPr>
        <p:spPr>
          <a:xfrm>
            <a:off x="8244408" y="5084514"/>
            <a:ext cx="144016" cy="864096"/>
          </a:xfrm>
          <a:prstGeom prst="downArrow">
            <a:avLst/>
          </a:prstGeom>
          <a:solidFill>
            <a:schemeClr val="accent2">
              <a:lumMod val="40000"/>
              <a:lumOff val="60000"/>
            </a:schemeClr>
          </a:solidFill>
          <a:ln w="635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ja-JP" dirty="0" smtClean="0"/>
              <a:t/>
            </a:r>
            <a:br>
              <a:rPr lang="en-US" altLang="ja-JP" dirty="0" smtClean="0"/>
            </a:br>
            <a:r>
              <a:rPr lang="ja-JP" altLang="en-US" dirty="0" smtClean="0"/>
              <a:t>特記事項と審査会</a:t>
            </a:r>
          </a:p>
        </p:txBody>
      </p:sp>
      <p:sp>
        <p:nvSpPr>
          <p:cNvPr id="48" name="Rectangle 2"/>
          <p:cNvSpPr>
            <a:spLocks noChangeArrowheads="1"/>
          </p:cNvSpPr>
          <p:nvPr/>
        </p:nvSpPr>
        <p:spPr bwMode="auto">
          <a:xfrm>
            <a:off x="1116385" y="2276475"/>
            <a:ext cx="3024187" cy="1223963"/>
          </a:xfrm>
          <a:prstGeom prst="rect">
            <a:avLst/>
          </a:prstGeom>
          <a:solidFill>
            <a:srgbClr val="FF6600"/>
          </a:solidFill>
          <a:ln w="9525">
            <a:noFill/>
            <a:miter lim="800000"/>
            <a:headEnd/>
            <a:tailEnd/>
          </a:ln>
          <a:effectLst/>
        </p:spPr>
        <p:txBody>
          <a:bodyPr wrap="none" anchor="ctr"/>
          <a:lstStyle/>
          <a:p>
            <a:pPr algn="ctr">
              <a:defRPr/>
            </a:pPr>
            <a:endParaRPr lang="en-US" altLang="ja-JP" sz="1800" dirty="0">
              <a:ea typeface="ＭＳ Ｐゴシック" pitchFamily="50" charset="-128"/>
            </a:endParaRPr>
          </a:p>
          <a:p>
            <a:pPr algn="ctr">
              <a:defRPr/>
            </a:pPr>
            <a:r>
              <a:rPr lang="ja-JP" altLang="en-US" sz="1800" b="1" dirty="0">
                <a:solidFill>
                  <a:schemeClr val="bg1"/>
                </a:solidFill>
                <a:effectLst>
                  <a:outerShdw blurRad="38100" dist="38100" dir="2700000" sx="1000" sy="1000" algn="tl">
                    <a:srgbClr val="000000"/>
                  </a:outerShdw>
                </a:effectLst>
                <a:ea typeface="ＭＳ Ｐゴシック" pitchFamily="50" charset="-128"/>
              </a:rPr>
              <a:t>標準化された「選択」</a:t>
            </a:r>
          </a:p>
          <a:p>
            <a:pPr algn="ctr">
              <a:defRPr/>
            </a:pPr>
            <a:r>
              <a:rPr lang="ja-JP" altLang="en-US" sz="1200" b="1" dirty="0" smtClean="0">
                <a:solidFill>
                  <a:schemeClr val="bg1"/>
                </a:solidFill>
                <a:effectLst>
                  <a:outerShdw blurRad="38100" dist="38100" dir="2700000" sx="1000" sy="1000" algn="tl">
                    <a:srgbClr val="000000"/>
                  </a:outerShdw>
                </a:effectLst>
                <a:ea typeface="ＭＳ Ｐゴシック" pitchFamily="50" charset="-128"/>
              </a:rPr>
              <a:t>＜</a:t>
            </a:r>
            <a:r>
              <a:rPr lang="ja-JP" altLang="en-US" sz="1200" b="1" dirty="0" smtClean="0">
                <a:solidFill>
                  <a:schemeClr val="bg1"/>
                </a:solidFill>
                <a:effectLst>
                  <a:outerShdw blurRad="38100" dist="38100" dir="2700000" sx="1000" sy="1000" algn="tl">
                    <a:srgbClr val="000000"/>
                  </a:outerShdw>
                </a:effectLst>
              </a:rPr>
              <a:t>特殊要因をすべて取り込むことは困難</a:t>
            </a:r>
            <a:r>
              <a:rPr lang="ja-JP" altLang="en-US" sz="1200" b="1" dirty="0" smtClean="0">
                <a:solidFill>
                  <a:schemeClr val="bg1"/>
                </a:solidFill>
                <a:effectLst>
                  <a:outerShdw blurRad="38100" dist="38100" dir="2700000" sx="1000" sy="1000" algn="tl">
                    <a:srgbClr val="000000"/>
                  </a:outerShdw>
                </a:effectLst>
                <a:ea typeface="ＭＳ Ｐゴシック" pitchFamily="50" charset="-128"/>
              </a:rPr>
              <a:t>＞</a:t>
            </a:r>
            <a:endParaRPr lang="ja-JP" altLang="en-US" sz="1200" b="1" dirty="0">
              <a:solidFill>
                <a:schemeClr val="bg1"/>
              </a:solidFill>
              <a:effectLst>
                <a:outerShdw blurRad="38100" dist="38100" dir="2700000" sx="1000" sy="1000" algn="tl">
                  <a:srgbClr val="000000"/>
                </a:outerShdw>
              </a:effectLst>
              <a:ea typeface="ＭＳ Ｐゴシック" pitchFamily="50" charset="-128"/>
            </a:endParaRPr>
          </a:p>
        </p:txBody>
      </p:sp>
      <p:sp>
        <p:nvSpPr>
          <p:cNvPr id="49" name="AutoShape 4"/>
          <p:cNvSpPr>
            <a:spLocks noChangeArrowheads="1"/>
          </p:cNvSpPr>
          <p:nvPr/>
        </p:nvSpPr>
        <p:spPr bwMode="auto">
          <a:xfrm>
            <a:off x="1619622" y="1700213"/>
            <a:ext cx="2089150" cy="864691"/>
          </a:xfrm>
          <a:prstGeom prst="roundRect">
            <a:avLst>
              <a:gd name="adj" fmla="val 16667"/>
            </a:avLst>
          </a:prstGeom>
          <a:solidFill>
            <a:srgbClr val="FFCC00"/>
          </a:solidFill>
          <a:ln w="9525">
            <a:noFill/>
            <a:round/>
            <a:headEnd/>
            <a:tailEnd/>
          </a:ln>
        </p:spPr>
        <p:txBody>
          <a:bodyPr wrap="none" anchor="ctr"/>
          <a:lstStyle/>
          <a:p>
            <a:pPr algn="ctr"/>
            <a:r>
              <a:rPr lang="ja-JP" altLang="en-US" sz="2400">
                <a:solidFill>
                  <a:srgbClr val="FF0000"/>
                </a:solidFill>
                <a:ea typeface="HG創英角ｺﾞｼｯｸUB" pitchFamily="49" charset="-128"/>
              </a:rPr>
              <a:t>基本調査</a:t>
            </a:r>
          </a:p>
        </p:txBody>
      </p:sp>
      <p:sp>
        <p:nvSpPr>
          <p:cNvPr id="50" name="Rectangle 5"/>
          <p:cNvSpPr>
            <a:spLocks noChangeArrowheads="1"/>
          </p:cNvSpPr>
          <p:nvPr/>
        </p:nvSpPr>
        <p:spPr bwMode="auto">
          <a:xfrm>
            <a:off x="1116385" y="4076700"/>
            <a:ext cx="3024187" cy="1223963"/>
          </a:xfrm>
          <a:prstGeom prst="rect">
            <a:avLst/>
          </a:prstGeom>
          <a:solidFill>
            <a:srgbClr val="FF6600"/>
          </a:solidFill>
          <a:ln w="9525">
            <a:noFill/>
            <a:miter lim="800000"/>
            <a:headEnd/>
            <a:tailEnd/>
          </a:ln>
          <a:effectLst/>
        </p:spPr>
        <p:txBody>
          <a:bodyPr wrap="none" anchor="ctr"/>
          <a:lstStyle/>
          <a:p>
            <a:pPr algn="ctr">
              <a:defRPr/>
            </a:pPr>
            <a:r>
              <a:rPr lang="ja-JP" altLang="en-US" sz="1800" b="1" dirty="0">
                <a:solidFill>
                  <a:schemeClr val="bg1"/>
                </a:solidFill>
                <a:effectLst>
                  <a:outerShdw blurRad="38100" dist="38100" dir="2700000" sx="1000" sy="1000" algn="tl">
                    <a:srgbClr val="000000"/>
                  </a:outerShdw>
                </a:effectLst>
                <a:ea typeface="ＭＳ Ｐゴシック" pitchFamily="50" charset="-128"/>
              </a:rPr>
              <a:t>実態に沿った具体的記述</a:t>
            </a:r>
          </a:p>
          <a:p>
            <a:pPr algn="ctr">
              <a:defRPr/>
            </a:pPr>
            <a:r>
              <a:rPr lang="ja-JP" altLang="en-US" b="1" dirty="0">
                <a:solidFill>
                  <a:schemeClr val="bg1"/>
                </a:solidFill>
                <a:effectLst>
                  <a:outerShdw blurRad="38100" dist="38100" dir="2700000" sx="1000" sy="1000" algn="tl">
                    <a:srgbClr val="000000"/>
                  </a:outerShdw>
                </a:effectLst>
                <a:ea typeface="ＭＳ Ｐゴシック" pitchFamily="50" charset="-128"/>
              </a:rPr>
              <a:t>＜個別性のある自由な記述＞</a:t>
            </a:r>
          </a:p>
          <a:p>
            <a:pPr algn="ctr">
              <a:defRPr/>
            </a:pPr>
            <a:endParaRPr lang="en-US" altLang="ja-JP" sz="1800" b="1" dirty="0">
              <a:solidFill>
                <a:schemeClr val="bg1"/>
              </a:solidFill>
              <a:effectLst>
                <a:outerShdw blurRad="38100" dist="38100" dir="2700000" sx="1000" sy="1000" algn="tl">
                  <a:srgbClr val="000000"/>
                </a:outerShdw>
              </a:effectLst>
              <a:ea typeface="ＭＳ Ｐゴシック" pitchFamily="50" charset="-128"/>
            </a:endParaRPr>
          </a:p>
        </p:txBody>
      </p:sp>
      <p:sp>
        <p:nvSpPr>
          <p:cNvPr id="51" name="AutoShape 6"/>
          <p:cNvSpPr>
            <a:spLocks noChangeArrowheads="1"/>
          </p:cNvSpPr>
          <p:nvPr/>
        </p:nvSpPr>
        <p:spPr bwMode="auto">
          <a:xfrm>
            <a:off x="1692647" y="5085183"/>
            <a:ext cx="2089150" cy="791741"/>
          </a:xfrm>
          <a:prstGeom prst="roundRect">
            <a:avLst>
              <a:gd name="adj" fmla="val 16667"/>
            </a:avLst>
          </a:prstGeom>
          <a:solidFill>
            <a:srgbClr val="FFCC00"/>
          </a:solidFill>
          <a:ln w="9525">
            <a:noFill/>
            <a:round/>
            <a:headEnd/>
            <a:tailEnd/>
          </a:ln>
        </p:spPr>
        <p:txBody>
          <a:bodyPr wrap="none" anchor="ctr"/>
          <a:lstStyle/>
          <a:p>
            <a:pPr algn="ctr"/>
            <a:r>
              <a:rPr lang="ja-JP" altLang="en-US" sz="2400">
                <a:solidFill>
                  <a:srgbClr val="FF0000"/>
                </a:solidFill>
                <a:ea typeface="HG創英角ｺﾞｼｯｸUB" pitchFamily="49" charset="-128"/>
              </a:rPr>
              <a:t>特記事項</a:t>
            </a:r>
          </a:p>
        </p:txBody>
      </p:sp>
      <p:sp>
        <p:nvSpPr>
          <p:cNvPr id="57" name="Rectangle 13"/>
          <p:cNvSpPr>
            <a:spLocks noChangeArrowheads="1"/>
          </p:cNvSpPr>
          <p:nvPr/>
        </p:nvSpPr>
        <p:spPr bwMode="auto">
          <a:xfrm>
            <a:off x="4788669" y="2924250"/>
            <a:ext cx="3455739" cy="1728886"/>
          </a:xfrm>
          <a:prstGeom prst="rect">
            <a:avLst/>
          </a:prstGeom>
          <a:solidFill>
            <a:srgbClr val="FF6600"/>
          </a:solidFill>
          <a:ln w="9525">
            <a:noFill/>
            <a:miter lim="800000"/>
            <a:headEnd/>
            <a:tailEnd/>
          </a:ln>
          <a:effectLst/>
        </p:spPr>
        <p:txBody>
          <a:bodyPr wrap="none" anchor="ctr"/>
          <a:lstStyle/>
          <a:p>
            <a:pPr algn="ctr">
              <a:defRPr/>
            </a:pPr>
            <a:r>
              <a:rPr lang="ja-JP" altLang="en-US" sz="1200" b="1" dirty="0" smtClean="0">
                <a:solidFill>
                  <a:schemeClr val="bg1"/>
                </a:solidFill>
                <a:effectLst>
                  <a:outerShdw blurRad="38100" dist="38100" dir="2700000" algn="tl">
                    <a:srgbClr val="000000"/>
                  </a:outerShdw>
                </a:effectLst>
              </a:rPr>
              <a:t>申請者固</a:t>
            </a:r>
            <a:endParaRPr lang="en-US" altLang="ja-JP" sz="1200" b="1" dirty="0" smtClean="0">
              <a:solidFill>
                <a:schemeClr val="bg1"/>
              </a:solidFill>
              <a:effectLst>
                <a:outerShdw blurRad="38100" dist="38100" dir="2700000" algn="tl">
                  <a:srgbClr val="000000"/>
                </a:outerShdw>
              </a:effectLst>
            </a:endParaRPr>
          </a:p>
          <a:p>
            <a:pPr algn="ctr">
              <a:defRPr/>
            </a:pPr>
            <a:endParaRPr lang="en-US" altLang="ja-JP" sz="1200" b="1" dirty="0" smtClean="0">
              <a:solidFill>
                <a:schemeClr val="bg1"/>
              </a:solidFill>
              <a:effectLst>
                <a:outerShdw blurRad="38100" dist="38100" dir="2700000" algn="tl">
                  <a:srgbClr val="000000"/>
                </a:outerShdw>
              </a:effectLst>
            </a:endParaRPr>
          </a:p>
          <a:p>
            <a:pPr algn="ctr">
              <a:defRPr/>
            </a:pPr>
            <a:endParaRPr lang="en-US" altLang="ja-JP" sz="1200" b="1" dirty="0" smtClean="0">
              <a:solidFill>
                <a:schemeClr val="bg1"/>
              </a:solidFill>
              <a:effectLst>
                <a:outerShdw blurRad="38100" dist="38100" dir="2700000" algn="tl">
                  <a:srgbClr val="000000"/>
                </a:outerShdw>
              </a:effectLst>
            </a:endParaRPr>
          </a:p>
          <a:p>
            <a:pPr algn="ctr">
              <a:defRPr/>
            </a:pPr>
            <a:r>
              <a:rPr lang="ja-JP" altLang="en-US" b="1" dirty="0" smtClean="0">
                <a:solidFill>
                  <a:schemeClr val="bg1"/>
                </a:solidFill>
                <a:effectLst>
                  <a:outerShdw blurRad="38100" dist="38100" dir="2700000" sx="1000" sy="1000" algn="tl">
                    <a:srgbClr val="FFFFFF"/>
                  </a:outerShdw>
                </a:effectLst>
              </a:rPr>
              <a:t>申請者固有の「介護の手間」も含め</a:t>
            </a:r>
            <a:r>
              <a:rPr lang="en-US" altLang="ja-JP" b="1" dirty="0" smtClean="0">
                <a:solidFill>
                  <a:schemeClr val="bg1"/>
                </a:solidFill>
                <a:effectLst>
                  <a:outerShdw blurRad="38100" dist="38100" dir="2700000" sx="1000" sy="1000" algn="tl">
                    <a:srgbClr val="FFFFFF"/>
                  </a:outerShdw>
                </a:effectLst>
              </a:rPr>
              <a:t/>
            </a:r>
            <a:br>
              <a:rPr lang="en-US" altLang="ja-JP" b="1" dirty="0" smtClean="0">
                <a:solidFill>
                  <a:schemeClr val="bg1"/>
                </a:solidFill>
                <a:effectLst>
                  <a:outerShdw blurRad="38100" dist="38100" dir="2700000" sx="1000" sy="1000" algn="tl">
                    <a:srgbClr val="FFFFFF"/>
                  </a:outerShdw>
                </a:effectLst>
              </a:rPr>
            </a:br>
            <a:r>
              <a:rPr lang="ja-JP" altLang="en-US" b="1" dirty="0" smtClean="0">
                <a:solidFill>
                  <a:schemeClr val="bg1"/>
                </a:solidFill>
                <a:effectLst>
                  <a:outerShdw blurRad="38100" dist="38100" dir="2700000" sx="1000" sy="1000" algn="tl">
                    <a:srgbClr val="FFFFFF"/>
                  </a:outerShdw>
                </a:effectLst>
              </a:rPr>
              <a:t>て最終評価することが審査会の目的。</a:t>
            </a:r>
            <a:r>
              <a:rPr lang="en-US" altLang="ja-JP" b="1" dirty="0" smtClean="0">
                <a:solidFill>
                  <a:schemeClr val="bg1"/>
                </a:solidFill>
                <a:effectLst>
                  <a:outerShdw blurRad="38100" dist="38100" dir="2700000" sx="1000" sy="1000" algn="tl">
                    <a:srgbClr val="FFFFFF"/>
                  </a:outerShdw>
                </a:effectLst>
              </a:rPr>
              <a:t/>
            </a:r>
            <a:br>
              <a:rPr lang="en-US" altLang="ja-JP" b="1" dirty="0" smtClean="0">
                <a:solidFill>
                  <a:schemeClr val="bg1"/>
                </a:solidFill>
                <a:effectLst>
                  <a:outerShdw blurRad="38100" dist="38100" dir="2700000" sx="1000" sy="1000" algn="tl">
                    <a:srgbClr val="FFFFFF"/>
                  </a:outerShdw>
                </a:effectLst>
              </a:rPr>
            </a:br>
            <a:r>
              <a:rPr lang="ja-JP" altLang="en-US" b="1" dirty="0" smtClean="0">
                <a:solidFill>
                  <a:schemeClr val="bg1"/>
                </a:solidFill>
                <a:effectLst>
                  <a:outerShdw blurRad="38100" dist="38100" dir="2700000" sx="1000" sy="1000" algn="tl">
                    <a:srgbClr val="FFFFFF"/>
                  </a:outerShdw>
                </a:effectLst>
              </a:rPr>
              <a:t>統計的な推計値（一次判定）を</a:t>
            </a:r>
            <a:r>
              <a:rPr lang="en-US" altLang="ja-JP" b="1" dirty="0" smtClean="0">
                <a:solidFill>
                  <a:schemeClr val="bg1"/>
                </a:solidFill>
                <a:effectLst>
                  <a:outerShdw blurRad="38100" dist="38100" dir="2700000" sx="1000" sy="1000" algn="tl">
                    <a:srgbClr val="FFFFFF"/>
                  </a:outerShdw>
                </a:effectLst>
              </a:rPr>
              <a:t/>
            </a:r>
            <a:br>
              <a:rPr lang="en-US" altLang="ja-JP" b="1" dirty="0" smtClean="0">
                <a:solidFill>
                  <a:schemeClr val="bg1"/>
                </a:solidFill>
                <a:effectLst>
                  <a:outerShdw blurRad="38100" dist="38100" dir="2700000" sx="1000" sy="1000" algn="tl">
                    <a:srgbClr val="FFFFFF"/>
                  </a:outerShdw>
                </a:effectLst>
              </a:rPr>
            </a:br>
            <a:r>
              <a:rPr lang="ja-JP" altLang="en-US" b="1" dirty="0" smtClean="0">
                <a:solidFill>
                  <a:schemeClr val="bg1"/>
                </a:solidFill>
                <a:effectLst>
                  <a:outerShdw blurRad="38100" dist="38100" dir="2700000" sx="1000" sy="1000" algn="tl">
                    <a:srgbClr val="FFFFFF"/>
                  </a:outerShdw>
                </a:effectLst>
              </a:rPr>
              <a:t>「特記事項」で補うのが</a:t>
            </a:r>
            <a:r>
              <a:rPr lang="en-US" altLang="ja-JP" b="1" dirty="0" smtClean="0">
                <a:solidFill>
                  <a:schemeClr val="bg1"/>
                </a:solidFill>
                <a:effectLst>
                  <a:outerShdw blurRad="38100" dist="38100" dir="2700000" sx="1000" sy="1000" algn="tl">
                    <a:srgbClr val="FFFFFF"/>
                  </a:outerShdw>
                </a:effectLst>
              </a:rPr>
              <a:t/>
            </a:r>
            <a:br>
              <a:rPr lang="en-US" altLang="ja-JP" b="1" dirty="0" smtClean="0">
                <a:solidFill>
                  <a:schemeClr val="bg1"/>
                </a:solidFill>
                <a:effectLst>
                  <a:outerShdw blurRad="38100" dist="38100" dir="2700000" sx="1000" sy="1000" algn="tl">
                    <a:srgbClr val="FFFFFF"/>
                  </a:outerShdw>
                </a:effectLst>
              </a:rPr>
            </a:br>
            <a:r>
              <a:rPr lang="ja-JP" altLang="en-US" b="1" dirty="0" smtClean="0">
                <a:solidFill>
                  <a:schemeClr val="bg1"/>
                </a:solidFill>
                <a:effectLst>
                  <a:outerShdw blurRad="38100" dist="38100" dir="2700000" sx="1000" sy="1000" algn="tl">
                    <a:srgbClr val="FFFFFF"/>
                  </a:outerShdw>
                </a:effectLst>
              </a:rPr>
              <a:t>審査会の役割。</a:t>
            </a:r>
          </a:p>
          <a:p>
            <a:pPr algn="ctr">
              <a:defRPr/>
            </a:pPr>
            <a:endParaRPr lang="ja-JP" altLang="en-US" sz="1800" b="1" dirty="0">
              <a:solidFill>
                <a:schemeClr val="bg1"/>
              </a:solidFill>
              <a:effectLst>
                <a:outerShdw blurRad="38100" dist="38100" dir="2700000" algn="tl">
                  <a:srgbClr val="000000"/>
                </a:outerShdw>
              </a:effectLst>
              <a:ea typeface="ＭＳ Ｐゴシック" pitchFamily="50" charset="-128"/>
            </a:endParaRPr>
          </a:p>
        </p:txBody>
      </p:sp>
      <p:sp>
        <p:nvSpPr>
          <p:cNvPr id="58" name="AutoShape 14"/>
          <p:cNvSpPr>
            <a:spLocks noChangeArrowheads="1"/>
          </p:cNvSpPr>
          <p:nvPr/>
        </p:nvSpPr>
        <p:spPr bwMode="auto">
          <a:xfrm rot="16200000">
            <a:off x="3563864" y="3428330"/>
            <a:ext cx="1728886" cy="720725"/>
          </a:xfrm>
          <a:prstGeom prst="triangle">
            <a:avLst>
              <a:gd name="adj" fmla="val 50000"/>
            </a:avLst>
          </a:prstGeom>
          <a:solidFill>
            <a:schemeClr val="accent2"/>
          </a:solidFill>
          <a:ln w="9525">
            <a:noFill/>
            <a:miter lim="800000"/>
            <a:headEnd/>
            <a:tailEnd/>
          </a:ln>
        </p:spPr>
        <p:txBody>
          <a:bodyPr wrap="none" anchor="ctr"/>
          <a:lstStyle/>
          <a:p>
            <a:endParaRPr lang="ja-JP" altLang="en-US"/>
          </a:p>
        </p:txBody>
      </p:sp>
      <p:sp>
        <p:nvSpPr>
          <p:cNvPr id="59" name="AutoShape 15"/>
          <p:cNvSpPr>
            <a:spLocks noChangeArrowheads="1"/>
          </p:cNvSpPr>
          <p:nvPr/>
        </p:nvSpPr>
        <p:spPr bwMode="auto">
          <a:xfrm>
            <a:off x="5292080" y="2636912"/>
            <a:ext cx="2305050" cy="620713"/>
          </a:xfrm>
          <a:prstGeom prst="roundRect">
            <a:avLst>
              <a:gd name="adj" fmla="val 16667"/>
            </a:avLst>
          </a:prstGeom>
          <a:solidFill>
            <a:srgbClr val="FFCC00"/>
          </a:solidFill>
          <a:ln w="9525">
            <a:noFill/>
            <a:round/>
            <a:headEnd/>
            <a:tailEnd/>
          </a:ln>
        </p:spPr>
        <p:txBody>
          <a:bodyPr wrap="none" anchor="ctr"/>
          <a:lstStyle/>
          <a:p>
            <a:pPr algn="ctr"/>
            <a:r>
              <a:rPr lang="ja-JP" altLang="en-US" sz="2400">
                <a:solidFill>
                  <a:srgbClr val="FF0000"/>
                </a:solidFill>
                <a:ea typeface="HG創英角ｺﾞｼｯｸUB" pitchFamily="49" charset="-128"/>
              </a:rPr>
              <a:t>介護認定審査会</a:t>
            </a:r>
          </a:p>
        </p:txBody>
      </p:sp>
      <p:sp>
        <p:nvSpPr>
          <p:cNvPr id="60" name="上矢印 59"/>
          <p:cNvSpPr/>
          <p:nvPr/>
        </p:nvSpPr>
        <p:spPr>
          <a:xfrm>
            <a:off x="3563888" y="3284984"/>
            <a:ext cx="216024" cy="864096"/>
          </a:xfrm>
          <a:prstGeom prst="up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1331640" y="3501008"/>
            <a:ext cx="2232248" cy="461665"/>
          </a:xfrm>
          <a:prstGeom prst="rect">
            <a:avLst/>
          </a:prstGeom>
          <a:noFill/>
        </p:spPr>
        <p:txBody>
          <a:bodyPr wrap="square" rtlCol="0">
            <a:spAutoFit/>
          </a:bodyPr>
          <a:lstStyle/>
          <a:p>
            <a:r>
              <a:rPr kumimoji="1" lang="ja-JP" altLang="en-US" sz="1200" dirty="0" smtClean="0"/>
              <a:t>統計で表現しきれない</a:t>
            </a:r>
            <a:r>
              <a:rPr kumimoji="1" lang="en-US" altLang="ja-JP" sz="1200" dirty="0" smtClean="0"/>
              <a:t/>
            </a:r>
            <a:br>
              <a:rPr kumimoji="1" lang="en-US" altLang="ja-JP" sz="1200" dirty="0" smtClean="0"/>
            </a:br>
            <a:r>
              <a:rPr lang="ja-JP" altLang="en-US" sz="1200" dirty="0" smtClean="0"/>
              <a:t>介護の手間を特記事項で補う。</a:t>
            </a:r>
            <a:endParaRPr kumimoji="1" lang="ja-JP" alt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20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20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2000"/>
                                        <p:tgtEl>
                                          <p:spTgt spid="4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fade">
                                      <p:cBhvr>
                                        <p:cTn id="20" dur="2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600" b="1" spc="50" dirty="0" smtClean="0">
                <a:ln w="11430"/>
                <a:effectLst>
                  <a:outerShdw blurRad="76200" dist="50800" dir="5400000" algn="tl" rotWithShape="0">
                    <a:srgbClr val="000000">
                      <a:alpha val="65000"/>
                    </a:srgbClr>
                  </a:outerShdw>
                </a:effectLst>
              </a:rPr>
              <a:t>認定調査の基本的な考え方</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26</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49" name="Text Box 5"/>
          <p:cNvSpPr txBox="1">
            <a:spLocks noChangeArrowheads="1"/>
          </p:cNvSpPr>
          <p:nvPr/>
        </p:nvSpPr>
        <p:spPr bwMode="auto">
          <a:xfrm>
            <a:off x="971550" y="2781300"/>
            <a:ext cx="7200900" cy="519113"/>
          </a:xfrm>
          <a:prstGeom prst="rect">
            <a:avLst/>
          </a:prstGeom>
          <a:noFill/>
          <a:ln w="9525">
            <a:noFill/>
            <a:miter lim="800000"/>
            <a:headEnd/>
            <a:tailEnd/>
          </a:ln>
        </p:spPr>
        <p:txBody>
          <a:bodyPr>
            <a:spAutoFit/>
          </a:bodyPr>
          <a:lstStyle/>
          <a:p>
            <a:pPr algn="ctr">
              <a:spcBef>
                <a:spcPct val="50000"/>
              </a:spcBef>
            </a:pPr>
            <a:r>
              <a:rPr lang="en-US" altLang="ja-JP" sz="2800" dirty="0" smtClean="0"/>
              <a:t>【3</a:t>
            </a:r>
            <a:r>
              <a:rPr lang="ja-JP" altLang="en-US" sz="2800" dirty="0" err="1" smtClean="0"/>
              <a:t>つの</a:t>
            </a:r>
            <a:r>
              <a:rPr lang="ja-JP" altLang="en-US" sz="2800" dirty="0" smtClean="0"/>
              <a:t>評価軸</a:t>
            </a:r>
            <a:r>
              <a:rPr lang="en-US" altLang="ja-JP" sz="2800" dirty="0" smtClean="0"/>
              <a:t>】</a:t>
            </a:r>
            <a:endParaRPr lang="en-US" altLang="ja-JP" sz="2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187624" y="5229200"/>
            <a:ext cx="7010400" cy="792088"/>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ja-JP" alt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3585</TotalTime>
  <Words>4149</Words>
  <Application>Microsoft Office PowerPoint</Application>
  <PresentationFormat>画面に合わせる (4:3)</PresentationFormat>
  <Paragraphs>558</Paragraphs>
  <Slides>37</Slides>
  <Notes>37</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Profile</vt:lpstr>
      <vt:lpstr>認定調査の基本的な考え方</vt:lpstr>
      <vt:lpstr> なぜ認定調査は難しく感じられるのか？</vt:lpstr>
      <vt:lpstr> 認定調査の基本原則や目的を理解する</vt:lpstr>
      <vt:lpstr>能力向上研修会のカリキュラム</vt:lpstr>
      <vt:lpstr>認定調査の基本的な考え方</vt:lpstr>
      <vt:lpstr> 「ものさし」は「介護の手間」</vt:lpstr>
      <vt:lpstr> 基本調査と一次判定ソフト</vt:lpstr>
      <vt:lpstr> 特記事項と審査会</vt:lpstr>
      <vt:lpstr>認定調査の基本的な考え方</vt:lpstr>
      <vt:lpstr>3つの評価軸の特徴（埋めてみましょう）</vt:lpstr>
      <vt:lpstr>認定調査の基本的な考え方</vt:lpstr>
      <vt:lpstr>3つの評価軸の特徴</vt:lpstr>
      <vt:lpstr>能力の項目の特徴</vt:lpstr>
      <vt:lpstr>調査の基本的な方法</vt:lpstr>
      <vt:lpstr>能力の項目の留意点</vt:lpstr>
      <vt:lpstr>能力の項目と他の評価軸</vt:lpstr>
      <vt:lpstr>認定調査の基本的な考え方</vt:lpstr>
      <vt:lpstr>3つの評価軸の特徴</vt:lpstr>
      <vt:lpstr>介助の方法の項目の特徴</vt:lpstr>
      <vt:lpstr>調査の基本的な方法</vt:lpstr>
      <vt:lpstr>調査の基本的な方法</vt:lpstr>
      <vt:lpstr>介助の方法の項目と他の評価軸</vt:lpstr>
      <vt:lpstr>介助の方法における「頻度」の考え方</vt:lpstr>
      <vt:lpstr>「実際の介助の方法」が不適切な場合の考え方</vt:lpstr>
      <vt:lpstr>「実際の介助の方法」が不適切な場合のポイント</vt:lpstr>
      <vt:lpstr>特記事項の役割（審査会での活用）</vt:lpstr>
      <vt:lpstr>介助の方法で留意すべき点（１）</vt:lpstr>
      <vt:lpstr>介助の方法で留意すべき点（２）</vt:lpstr>
      <vt:lpstr>認定調査の基本的な考え方</vt:lpstr>
      <vt:lpstr>3つの評価軸の特徴</vt:lpstr>
      <vt:lpstr>有無の項目の特徴</vt:lpstr>
      <vt:lpstr>調査の基本的な方法</vt:lpstr>
      <vt:lpstr>BPSD関連で注意すべき点</vt:lpstr>
      <vt:lpstr>BPSD関連で注意すべき点</vt:lpstr>
      <vt:lpstr>有無の項目（BPSD関連）で注意すべき点</vt:lpstr>
      <vt:lpstr>特別な医療</vt:lpstr>
      <vt:lpstr>3つの評価軸の特徴</vt:lpstr>
    </vt:vector>
  </TitlesOfParts>
  <Company>IWANA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能力の項目</dc:title>
  <dc:creator>iwana</dc:creator>
  <cp:lastModifiedBy>ただ　えつこ</cp:lastModifiedBy>
  <cp:revision>188</cp:revision>
  <dcterms:created xsi:type="dcterms:W3CDTF">2010-08-22T03:01:41Z</dcterms:created>
  <dcterms:modified xsi:type="dcterms:W3CDTF">2016-02-10T01:23:36Z</dcterms:modified>
</cp:coreProperties>
</file>